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28" r:id="rId3"/>
    <p:sldId id="273" r:id="rId4"/>
    <p:sldId id="327" r:id="rId5"/>
    <p:sldId id="274" r:id="rId6"/>
    <p:sldId id="275" r:id="rId7"/>
    <p:sldId id="319" r:id="rId8"/>
    <p:sldId id="299" r:id="rId9"/>
    <p:sldId id="313" r:id="rId10"/>
    <p:sldId id="298" r:id="rId11"/>
    <p:sldId id="300" r:id="rId12"/>
    <p:sldId id="320" r:id="rId13"/>
    <p:sldId id="276" r:id="rId14"/>
    <p:sldId id="278" r:id="rId15"/>
    <p:sldId id="279" r:id="rId16"/>
    <p:sldId id="310" r:id="rId17"/>
    <p:sldId id="321" r:id="rId18"/>
    <p:sldId id="283" r:id="rId19"/>
    <p:sldId id="317" r:id="rId20"/>
    <p:sldId id="309" r:id="rId21"/>
    <p:sldId id="258" r:id="rId22"/>
    <p:sldId id="261" r:id="rId23"/>
    <p:sldId id="262" r:id="rId24"/>
    <p:sldId id="324" r:id="rId25"/>
    <p:sldId id="322" r:id="rId26"/>
    <p:sldId id="306" r:id="rId27"/>
    <p:sldId id="296" r:id="rId28"/>
    <p:sldId id="297" r:id="rId29"/>
    <p:sldId id="314" r:id="rId30"/>
    <p:sldId id="329" r:id="rId31"/>
    <p:sldId id="325" r:id="rId32"/>
    <p:sldId id="323" r:id="rId33"/>
    <p:sldId id="318" r:id="rId34"/>
    <p:sldId id="304" r:id="rId35"/>
    <p:sldId id="312" r:id="rId36"/>
    <p:sldId id="305" r:id="rId37"/>
    <p:sldId id="286" r:id="rId38"/>
    <p:sldId id="284" r:id="rId39"/>
    <p:sldId id="326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50" autoAdjust="0"/>
  </p:normalViewPr>
  <p:slideViewPr>
    <p:cSldViewPr snapToGrid="0" snapToObjects="1">
      <p:cViewPr varScale="1">
        <p:scale>
          <a:sx n="92" d="100"/>
          <a:sy n="92" d="100"/>
        </p:scale>
        <p:origin x="-212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C22C2-C0DB-1C44-9FFC-CAE0A036F82D}" type="datetimeFigureOut">
              <a:rPr lang="en-US" smtClean="0"/>
              <a:t>3/25/14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B03C54-7F28-1244-83ED-97EE4E50F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88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many practical</a:t>
            </a:r>
            <a:r>
              <a:rPr lang="en-US" baseline="0" dirty="0" smtClean="0"/>
              <a:t> cases, l</a:t>
            </a:r>
            <a:r>
              <a:rPr lang="en-US" dirty="0" smtClean="0"/>
              <a:t>earning</a:t>
            </a:r>
            <a:r>
              <a:rPr lang="en-US" baseline="0" dirty="0" smtClean="0"/>
              <a:t> about the data itself is a pre-requisite to downstream associative supervised learning task.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03C54-7F28-1244-83ED-97EE4E50FE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0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</a:t>
            </a:r>
            <a:r>
              <a:rPr lang="en-US" baseline="0" dirty="0" smtClean="0"/>
              <a:t> choices for the mathematical formulation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03C54-7F28-1244-83ED-97EE4E50FE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83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 between </a:t>
            </a:r>
            <a:r>
              <a:rPr lang="en-US" b="1" dirty="0" smtClean="0"/>
              <a:t>document</a:t>
            </a:r>
            <a:r>
              <a:rPr lang="en-US" dirty="0" smtClean="0"/>
              <a:t> and </a:t>
            </a:r>
            <a:r>
              <a:rPr lang="en-US" b="1" dirty="0" smtClean="0"/>
              <a:t>word</a:t>
            </a:r>
            <a:r>
              <a:rPr lang="en-US" dirty="0" smtClean="0"/>
              <a:t> is</a:t>
            </a:r>
          </a:p>
          <a:p>
            <a:r>
              <a:rPr lang="en-US" dirty="0" smtClean="0"/>
              <a:t>analogous to </a:t>
            </a:r>
            <a:r>
              <a:rPr lang="en-US" b="1" dirty="0" smtClean="0"/>
              <a:t>user</a:t>
            </a:r>
            <a:r>
              <a:rPr lang="en-US" dirty="0" smtClean="0"/>
              <a:t> and </a:t>
            </a:r>
            <a:r>
              <a:rPr lang="en-US" b="1" dirty="0" smtClean="0"/>
              <a:t>site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03C54-7F28-1244-83ED-97EE4E50FE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14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Properties: singular</a:t>
            </a:r>
            <a:r>
              <a:rPr lang="en-US" baseline="0" dirty="0" smtClean="0"/>
              <a:t> vectors are orthonormal: meaning edge weights are normalized, and topics are independent</a:t>
            </a:r>
            <a:endParaRPr lang="en-US" dirty="0" smtClean="0"/>
          </a:p>
          <a:p>
            <a:r>
              <a:rPr lang="en-US" dirty="0" smtClean="0"/>
              <a:t>Always</a:t>
            </a:r>
            <a:r>
              <a:rPr lang="en-US" baseline="0" dirty="0" smtClean="0"/>
              <a:t> exist unique decomposition.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03C54-7F28-1244-83ED-97EE4E50FE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5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03C54-7F28-1244-83ED-97EE4E50FE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5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dimension</a:t>
            </a:r>
            <a:r>
              <a:rPr lang="en-US" baseline="0" dirty="0" smtClean="0"/>
              <a:t> is the artifact of choice of origin. It</a:t>
            </a:r>
            <a:r>
              <a:rPr lang="fr-FR" baseline="0" dirty="0" smtClean="0"/>
              <a:t>’</a:t>
            </a:r>
            <a:r>
              <a:rPr lang="en-US" baseline="0" dirty="0" smtClean="0"/>
              <a:t>s a very compressed dimension – almost a point. It has large distance from the origin.</a:t>
            </a:r>
          </a:p>
          <a:p>
            <a:r>
              <a:rPr lang="en-US" baseline="0" dirty="0" smtClean="0"/>
              <a:t>This dimension corresponds to the background basis value for all data points.</a:t>
            </a:r>
          </a:p>
          <a:p>
            <a:r>
              <a:rPr lang="en-US" baseline="0" dirty="0" smtClean="0"/>
              <a:t>The 2</a:t>
            </a:r>
            <a:r>
              <a:rPr lang="en-US" baseline="30000" dirty="0" smtClean="0"/>
              <a:t>nd</a:t>
            </a:r>
            <a:r>
              <a:rPr lang="en-US" baseline="0" dirty="0" smtClean="0"/>
              <a:t> and 3</a:t>
            </a:r>
            <a:r>
              <a:rPr lang="en-US" baseline="30000" dirty="0" smtClean="0"/>
              <a:t>rd</a:t>
            </a:r>
            <a:r>
              <a:rPr lang="en-US" baseline="0" dirty="0" smtClean="0"/>
              <a:t> dimensions corresponds to the primary dimensions of the 2D manifold, whose projects reveals the original relationship with some distortion.</a:t>
            </a:r>
            <a:endParaRPr lang="en-US" baseline="0" dirty="0"/>
          </a:p>
          <a:p>
            <a:r>
              <a:rPr lang="en-US" baseline="0" dirty="0" smtClean="0"/>
              <a:t>SVD uses global linear embedding. One approach to approximate manifold is to use Local linear embedding (LLE)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03C54-7F28-1244-83ED-97EE4E50FE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48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Outcome depending on subjective</a:t>
            </a:r>
            <a:r>
              <a:rPr lang="en-US" baseline="0" dirty="0" smtClean="0"/>
              <a:t> choices is not good.</a:t>
            </a:r>
          </a:p>
          <a:p>
            <a:r>
              <a:rPr lang="en-US" baseline="0" dirty="0" smtClean="0"/>
              <a:t>Curse of dimensionality.</a:t>
            </a:r>
          </a:p>
          <a:p>
            <a:r>
              <a:rPr lang="en-US" baseline="0" dirty="0" smtClean="0"/>
              <a:t>The hierarchical clustering algorithm just saw is greedy algorithm, can be badly stuck at local minimum when the landscape is complex: when there is large amount of data, high dimension</a:t>
            </a:r>
          </a:p>
          <a:p>
            <a:r>
              <a:rPr lang="en-US" baseline="0" dirty="0" smtClean="0"/>
              <a:t>Dimension reduction approach leads to better global solution.</a:t>
            </a:r>
          </a:p>
          <a:p>
            <a:r>
              <a:rPr lang="en-US" baseline="0" dirty="0" smtClean="0"/>
              <a:t>Recursive bipartition can always be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03C54-7F28-1244-83ED-97EE4E50FE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67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K-means boundary is always</a:t>
            </a:r>
            <a:r>
              <a:rPr lang="en-US" baseline="0" dirty="0" smtClean="0"/>
              <a:t> a line. Or a plane, hyper-plane in higher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03C54-7F28-1244-83ED-97EE4E50FE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77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algorithms works</a:t>
            </a:r>
            <a:r>
              <a:rPr lang="en-US" baseline="0" dirty="0" smtClean="0"/>
              <a:t> only with dot products matrix. For example, </a:t>
            </a:r>
            <a:r>
              <a:rPr lang="en-US" baseline="0" dirty="0" err="1" smtClean="0"/>
              <a:t>svm</a:t>
            </a:r>
            <a:r>
              <a:rPr lang="en-US" baseline="0" dirty="0" smtClean="0"/>
              <a:t>, PCA (</a:t>
            </a:r>
            <a:r>
              <a:rPr lang="en-US" baseline="0" dirty="0" err="1" smtClean="0"/>
              <a:t>eigen</a:t>
            </a:r>
            <a:r>
              <a:rPr lang="en-US" baseline="0" dirty="0" smtClean="0"/>
              <a:t> decomposition)</a:t>
            </a:r>
            <a:endParaRPr lang="en-US" dirty="0" smtClean="0"/>
          </a:p>
          <a:p>
            <a:r>
              <a:rPr lang="en-US" dirty="0" smtClean="0"/>
              <a:t>Not all kernel tricks corresponds</a:t>
            </a:r>
            <a:r>
              <a:rPr lang="en-US" baseline="0" dirty="0" smtClean="0"/>
              <a:t> to intuitive transformation. For example, Gaussian kernel -&gt; infinite dimension Hilbert space.</a:t>
            </a:r>
          </a:p>
          <a:p>
            <a:r>
              <a:rPr lang="en-US" baseline="0" dirty="0" smtClean="0"/>
              <a:t>But all valid kernel creates a (nonlinear) manifold with the original number of dimensions in the higher dimensional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03C54-7F28-1244-83ED-97EE4E50FE7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63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</a:t>
            </a:r>
            <a:r>
              <a:rPr lang="en-US" baseline="0" dirty="0" smtClean="0"/>
              <a:t> kernel trick, now user is nonlinearly transformed to a different space.</a:t>
            </a:r>
          </a:p>
          <a:p>
            <a:r>
              <a:rPr lang="en-US" baseline="0" dirty="0" smtClean="0"/>
              <a:t>It’s equivalent to linear rotation in a higher dimension feature space that corresponding to the kernel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03C54-7F28-1244-83ED-97EE4E50FE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17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Outcome depending on subjective</a:t>
            </a:r>
            <a:r>
              <a:rPr lang="en-US" baseline="0" dirty="0" smtClean="0"/>
              <a:t> choices is not good.</a:t>
            </a:r>
          </a:p>
          <a:p>
            <a:r>
              <a:rPr lang="en-US" baseline="0" dirty="0" smtClean="0"/>
              <a:t>Curse of dimensionality.</a:t>
            </a:r>
          </a:p>
          <a:p>
            <a:r>
              <a:rPr lang="en-US" baseline="0" dirty="0" smtClean="0"/>
              <a:t>The hierarchical clustering algorithm just saw is greedy algorithm, can be badly stuck at local minimum when the landscape is complex: when there is large amount of data, high dimension</a:t>
            </a:r>
          </a:p>
          <a:p>
            <a:r>
              <a:rPr lang="en-US" baseline="0" dirty="0" smtClean="0"/>
              <a:t>Dimension reduction approach leads to better global solution.</a:t>
            </a:r>
          </a:p>
          <a:p>
            <a:r>
              <a:rPr lang="en-US" baseline="0" dirty="0" smtClean="0"/>
              <a:t>Recursive bipartition can always be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03C54-7F28-1244-83ED-97EE4E50FE7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67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Sparse data</a:t>
            </a:r>
            <a:r>
              <a:rPr lang="en-US" baseline="0" dirty="0" smtClean="0"/>
              <a:t> is very difficult to work with.</a:t>
            </a:r>
          </a:p>
          <a:p>
            <a:r>
              <a:rPr lang="en-US" baseline="0" dirty="0" smtClean="0"/>
              <a:t>Intuitively, it brings little connections between cases, and therefore nothing useful can be learned.</a:t>
            </a:r>
          </a:p>
          <a:p>
            <a:r>
              <a:rPr lang="en-US" baseline="0" dirty="0" smtClean="0"/>
              <a:t>For example, very specific mapping from site to score is built without useful generalization.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03C54-7F28-1244-83ED-97EE4E50FE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05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Although</a:t>
            </a:r>
            <a:r>
              <a:rPr lang="en-US" baseline="0" dirty="0" smtClean="0"/>
              <a:t> any topologic structure is invariant under continuous transformation, there are exponentially many combinations of topological structures, which will appear under different resolutions.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03C54-7F28-1244-83ED-97EE4E50FE7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92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Outcome depending on subjective</a:t>
            </a:r>
            <a:r>
              <a:rPr lang="en-US" baseline="0" dirty="0" smtClean="0"/>
              <a:t> choices is not good.</a:t>
            </a:r>
          </a:p>
          <a:p>
            <a:r>
              <a:rPr lang="en-US" baseline="0" dirty="0" smtClean="0"/>
              <a:t>Curse of dimensionality.</a:t>
            </a:r>
          </a:p>
          <a:p>
            <a:r>
              <a:rPr lang="en-US" baseline="0" dirty="0" smtClean="0"/>
              <a:t>The hierarchical clustering algorithm just saw is greedy algorithm, can be badly stuck at local minimum when the landscape is complex: when there is large amount of data, high dimension</a:t>
            </a:r>
          </a:p>
          <a:p>
            <a:r>
              <a:rPr lang="en-US" baseline="0" dirty="0" smtClean="0"/>
              <a:t>Dimension reduction approach leads to better global solution.</a:t>
            </a:r>
          </a:p>
          <a:p>
            <a:r>
              <a:rPr lang="en-US" baseline="0" dirty="0" smtClean="0"/>
              <a:t>Recursive bipartition can always be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03C54-7F28-1244-83ED-97EE4E50FE7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67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User-site data matrix are not random,</a:t>
            </a:r>
            <a:r>
              <a:rPr lang="en-US" baseline="0" dirty="0" smtClean="0"/>
              <a:t> there are always some simpler underlying models.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03C54-7F28-1244-83ED-97EE4E50FE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63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data matrix is not just random. It’s always</a:t>
            </a:r>
            <a:r>
              <a:rPr lang="en-US" baseline="0" dirty="0" smtClean="0"/>
              <a:t> generated by some underlying process, and the task of modeling is to learn these underlying processes.</a:t>
            </a:r>
            <a:endParaRPr lang="en-US" dirty="0" smtClean="0"/>
          </a:p>
          <a:p>
            <a:r>
              <a:rPr lang="en-US" dirty="0" smtClean="0"/>
              <a:t>Assume this</a:t>
            </a:r>
            <a:r>
              <a:rPr lang="en-US" baseline="0" dirty="0" smtClean="0"/>
              <a:t> is the underlying model that will generate the synthetic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03C54-7F28-1244-83ED-97EE4E50FE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4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</a:t>
            </a:r>
            <a:r>
              <a:rPr lang="en-US" baseline="0" dirty="0" smtClean="0"/>
              <a:t> data rarely has uniform distribution, it always forms clusters for various reasons.</a:t>
            </a:r>
          </a:p>
          <a:p>
            <a:r>
              <a:rPr lang="en-US" baseline="0" dirty="0" smtClean="0"/>
              <a:t>Sites are </a:t>
            </a:r>
            <a:r>
              <a:rPr lang="en-US" baseline="0" dirty="0" smtClean="0"/>
              <a:t>created </a:t>
            </a:r>
            <a:r>
              <a:rPr lang="en-US" baseline="0" dirty="0" smtClean="0"/>
              <a:t>for different users.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03C54-7F28-1244-83ED-97EE4E50FE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66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actual observations are rounded frequency data,</a:t>
            </a:r>
            <a:r>
              <a:rPr lang="en-US" baseline="0" dirty="0" smtClean="0"/>
              <a:t> for simplicity, just use normalized probability.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a real case, the visiting</a:t>
            </a:r>
            <a:r>
              <a:rPr lang="en-US" baseline="0" dirty="0" smtClean="0"/>
              <a:t> probabilities are observed, t</a:t>
            </a:r>
            <a:r>
              <a:rPr lang="en-US" dirty="0" smtClean="0"/>
              <a:t>he colored clusters are</a:t>
            </a:r>
            <a:r>
              <a:rPr lang="en-US" baseline="0" dirty="0" smtClean="0"/>
              <a:t> not.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1/distance</a:t>
            </a:r>
            <a:r>
              <a:rPr lang="en-US" baseline="0" dirty="0" smtClean="0"/>
              <a:t> is a nonlinear monotonic transformation, which will distort the 2d data plane into higher dimensions.</a:t>
            </a:r>
          </a:p>
          <a:p>
            <a:r>
              <a:rPr lang="en-US" baseline="0" dirty="0" smtClean="0"/>
              <a:t>But they are still in a 2d manifold as long as it’s a continuous distortion. 1/x needs to be a valid kernel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03C54-7F28-1244-83ED-97EE4E50FE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63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Perform hierarchical clustering using the observed data.</a:t>
            </a:r>
          </a:p>
          <a:p>
            <a:r>
              <a:rPr lang="en-US" dirty="0" smtClean="0"/>
              <a:t>Columns and rows</a:t>
            </a:r>
            <a:r>
              <a:rPr lang="en-US" baseline="0" dirty="0" smtClean="0"/>
              <a:t> are reordered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03C54-7F28-1244-83ED-97EE4E50FE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79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Outcome depending on subjective</a:t>
            </a:r>
            <a:r>
              <a:rPr lang="en-US" baseline="0" dirty="0" smtClean="0"/>
              <a:t> choices is not good.</a:t>
            </a:r>
          </a:p>
          <a:p>
            <a:r>
              <a:rPr lang="en-US" baseline="0" dirty="0" smtClean="0"/>
              <a:t>Curse of dimensionality.</a:t>
            </a:r>
          </a:p>
          <a:p>
            <a:r>
              <a:rPr lang="en-US" baseline="0" dirty="0" smtClean="0"/>
              <a:t>The hierarchical clustering algorithm just saw is greedy algorithm, can be badly stuck at local minimum when the landscape is complex: when there is large amount of data, high dimension</a:t>
            </a:r>
          </a:p>
          <a:p>
            <a:r>
              <a:rPr lang="en-US" baseline="0" dirty="0" smtClean="0"/>
              <a:t>Dimension reduction approach leads to better global solution.</a:t>
            </a:r>
          </a:p>
          <a:p>
            <a:r>
              <a:rPr lang="en-US" baseline="0" dirty="0" smtClean="0"/>
              <a:t>Recursive bipartition can always be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03C54-7F28-1244-83ED-97EE4E50FE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67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view that naturally leads to dimension reduction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03C54-7F28-1244-83ED-97EE4E50FE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8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CEB8-CE04-8D4D-8038-079746AAF576}" type="datetimeFigureOut">
              <a:rPr lang="en-US" smtClean="0"/>
              <a:t>3/25/14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282B-7573-E44F-83C3-C36C7F11F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69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CEB8-CE04-8D4D-8038-079746AAF576}" type="datetimeFigureOut">
              <a:rPr lang="en-US" smtClean="0"/>
              <a:t>3/25/14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282B-7573-E44F-83C3-C36C7F11F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76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CEB8-CE04-8D4D-8038-079746AAF576}" type="datetimeFigureOut">
              <a:rPr lang="en-US" smtClean="0"/>
              <a:t>3/25/14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282B-7573-E44F-83C3-C36C7F11F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65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CEB8-CE04-8D4D-8038-079746AAF576}" type="datetimeFigureOut">
              <a:rPr lang="en-US" smtClean="0"/>
              <a:t>3/25/14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282B-7573-E44F-83C3-C36C7F11F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6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CEB8-CE04-8D4D-8038-079746AAF576}" type="datetimeFigureOut">
              <a:rPr lang="en-US" smtClean="0"/>
              <a:t>3/25/14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282B-7573-E44F-83C3-C36C7F11F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85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CEB8-CE04-8D4D-8038-079746AAF576}" type="datetimeFigureOut">
              <a:rPr lang="en-US" smtClean="0"/>
              <a:t>3/25/14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282B-7573-E44F-83C3-C36C7F11F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34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CEB8-CE04-8D4D-8038-079746AAF576}" type="datetimeFigureOut">
              <a:rPr lang="en-US" smtClean="0"/>
              <a:t>3/25/14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282B-7573-E44F-83C3-C36C7F11F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9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CEB8-CE04-8D4D-8038-079746AAF576}" type="datetimeFigureOut">
              <a:rPr lang="en-US" smtClean="0"/>
              <a:t>3/25/14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282B-7573-E44F-83C3-C36C7F11F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344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CEB8-CE04-8D4D-8038-079746AAF576}" type="datetimeFigureOut">
              <a:rPr lang="en-US" smtClean="0"/>
              <a:t>3/25/14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282B-7573-E44F-83C3-C36C7F11F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64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CEB8-CE04-8D4D-8038-079746AAF576}" type="datetimeFigureOut">
              <a:rPr lang="en-US" smtClean="0"/>
              <a:t>3/25/14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282B-7573-E44F-83C3-C36C7F11F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53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CEB8-CE04-8D4D-8038-079746AAF576}" type="datetimeFigureOut">
              <a:rPr lang="en-US" smtClean="0"/>
              <a:t>3/25/14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282B-7573-E44F-83C3-C36C7F11F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64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CCEB8-CE04-8D4D-8038-079746AAF576}" type="datetimeFigureOut">
              <a:rPr lang="en-US" smtClean="0"/>
              <a:t>3/25/14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0282B-7573-E44F-83C3-C36C7F11F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1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Gentle Introduction to Clustering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Yongjia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025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76" y="1435796"/>
            <a:ext cx="7957923" cy="54222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48876" y="1321700"/>
            <a:ext cx="3451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1052 users (observed) </a:t>
            </a:r>
          </a:p>
          <a:p>
            <a:r>
              <a:rPr lang="en-US" dirty="0" smtClean="0"/>
              <a:t>6 clusters (not observed) </a:t>
            </a:r>
          </a:p>
          <a:p>
            <a:r>
              <a:rPr lang="en-US" dirty="0" smtClean="0"/>
              <a:t>true dimensions: 2 (not observed)</a:t>
            </a:r>
          </a:p>
          <a:p>
            <a:r>
              <a:rPr lang="en-US" b="1" dirty="0" smtClean="0"/>
              <a:t>observed dimensions: 23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0" y="3759909"/>
            <a:ext cx="3451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23 sites (observed)</a:t>
            </a:r>
          </a:p>
          <a:p>
            <a:r>
              <a:rPr lang="en-US" dirty="0" smtClean="0"/>
              <a:t>4 clusters (not observed)</a:t>
            </a:r>
          </a:p>
          <a:p>
            <a:r>
              <a:rPr lang="en-US" dirty="0" smtClean="0"/>
              <a:t>true dimensions: 2 (not observed)</a:t>
            </a:r>
            <a:endParaRPr lang="en-US" dirty="0"/>
          </a:p>
          <a:p>
            <a:r>
              <a:rPr lang="en-US" b="1" dirty="0"/>
              <a:t>observed </a:t>
            </a:r>
            <a:r>
              <a:rPr lang="en-US" b="1" dirty="0" smtClean="0"/>
              <a:t>dimensions: 1052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601365" y="240987"/>
            <a:ext cx="673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synthetic data shows the site visiting probabilities for all users.</a:t>
            </a:r>
          </a:p>
        </p:txBody>
      </p:sp>
    </p:spTree>
    <p:extLst>
      <p:ext uri="{BB962C8B-B14F-4D97-AF65-F5344CB8AC3E}">
        <p14:creationId xmlns:p14="http://schemas.microsoft.com/office/powerpoint/2010/main" val="1930037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6" y="1392525"/>
            <a:ext cx="7995924" cy="5465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902" y="176052"/>
            <a:ext cx="8697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Hierarchical clustering for 1052 users in observed 23-dimensional space (a small error)</a:t>
            </a:r>
          </a:p>
          <a:p>
            <a:r>
              <a:rPr lang="en-US" dirty="0"/>
              <a:t>Hierarchical clustering for </a:t>
            </a:r>
            <a:r>
              <a:rPr lang="en-US" dirty="0" smtClean="0"/>
              <a:t>23 sites </a:t>
            </a:r>
            <a:r>
              <a:rPr lang="en-US" dirty="0"/>
              <a:t>in observed </a:t>
            </a:r>
            <a:r>
              <a:rPr lang="en-US" dirty="0" smtClean="0"/>
              <a:t>1052-</a:t>
            </a:r>
            <a:r>
              <a:rPr lang="en-US" dirty="0"/>
              <a:t>dimensional </a:t>
            </a:r>
            <a:r>
              <a:rPr lang="en-US" dirty="0" smtClean="0"/>
              <a:t>space (perfect)</a:t>
            </a:r>
          </a:p>
          <a:p>
            <a:r>
              <a:rPr lang="en-US" dirty="0" smtClean="0"/>
              <a:t>Hierarchical clustering algorithm used Euclidean distance and </a:t>
            </a:r>
            <a:r>
              <a:rPr lang="en-US" dirty="0"/>
              <a:t>complete-</a:t>
            </a:r>
            <a:r>
              <a:rPr lang="en-US" dirty="0" smtClean="0"/>
              <a:t>linkage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18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956878"/>
            <a:ext cx="4486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Specifying the clustering problem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919493" y="386654"/>
            <a:ext cx="4017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Solving the clustering problem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80009" y="4008057"/>
            <a:ext cx="151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 space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8584" y="4506029"/>
            <a:ext cx="162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istance metric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17286" y="4008057"/>
            <a:ext cx="182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lustering criteria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58773" y="4522678"/>
            <a:ext cx="200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umber of clusters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99442" y="1238236"/>
            <a:ext cx="1254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NP-hard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10985" y="3408763"/>
            <a:ext cx="4279102" cy="1537975"/>
          </a:xfrm>
          <a:prstGeom prst="rect">
            <a:avLst/>
          </a:prstGeom>
          <a:noFill/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80009" y="3408763"/>
            <a:ext cx="2747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Subjective Choices: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4763389" y="2208434"/>
            <a:ext cx="285334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d-dimensional space:</a:t>
            </a:r>
            <a:r>
              <a:rPr lang="en-US" b="1" i="1" dirty="0" smtClean="0"/>
              <a:t> O</a:t>
            </a:r>
            <a:r>
              <a:rPr lang="en-US" b="1" i="1" dirty="0"/>
              <a:t>(</a:t>
            </a:r>
            <a:r>
              <a:rPr lang="en-US" b="1" i="1" dirty="0" err="1"/>
              <a:t>n</a:t>
            </a:r>
            <a:r>
              <a:rPr lang="en-US" b="1" i="1" baseline="30000" dirty="0" err="1"/>
              <a:t>dk</a:t>
            </a:r>
            <a:r>
              <a:rPr lang="en-US" b="1" i="1" dirty="0" smtClean="0"/>
              <a:t>)</a:t>
            </a:r>
          </a:p>
          <a:p>
            <a:r>
              <a:rPr lang="en-US" b="1" i="1" dirty="0" smtClean="0"/>
              <a:t>n</a:t>
            </a:r>
            <a:r>
              <a:rPr lang="en-US" dirty="0"/>
              <a:t>: number of </a:t>
            </a:r>
            <a:r>
              <a:rPr lang="en-US" dirty="0" smtClean="0"/>
              <a:t>data</a:t>
            </a:r>
            <a:endParaRPr lang="en-US" dirty="0"/>
          </a:p>
          <a:p>
            <a:r>
              <a:rPr lang="en-US" b="1" i="1" dirty="0" smtClean="0"/>
              <a:t>d</a:t>
            </a:r>
            <a:r>
              <a:rPr lang="en-US" dirty="0"/>
              <a:t>: </a:t>
            </a:r>
            <a:r>
              <a:rPr lang="en-US" dirty="0" smtClean="0"/>
              <a:t>number of dimensions</a:t>
            </a:r>
            <a:endParaRPr lang="en-US" dirty="0"/>
          </a:p>
          <a:p>
            <a:r>
              <a:rPr lang="en-US" b="1" i="1" dirty="0" smtClean="0"/>
              <a:t>k</a:t>
            </a:r>
            <a:r>
              <a:rPr lang="en-US" dirty="0"/>
              <a:t>: number of clusters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08101" y="1772212"/>
            <a:ext cx="1628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Graph partition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728696" y="1109219"/>
            <a:ext cx="4279102" cy="2314601"/>
          </a:xfrm>
          <a:prstGeom prst="rect">
            <a:avLst/>
          </a:prstGeom>
          <a:noFill/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4657606" y="3858766"/>
            <a:ext cx="4486394" cy="1911870"/>
            <a:chOff x="4657606" y="3858766"/>
            <a:chExt cx="4486394" cy="1911870"/>
          </a:xfrm>
        </p:grpSpPr>
        <p:sp>
          <p:nvSpPr>
            <p:cNvPr id="16" name="TextBox 15"/>
            <p:cNvSpPr txBox="1"/>
            <p:nvPr/>
          </p:nvSpPr>
          <p:spPr>
            <a:xfrm>
              <a:off x="4657606" y="5113992"/>
              <a:ext cx="20791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Heuristic search</a:t>
              </a:r>
            </a:p>
            <a:p>
              <a:pPr algn="ctr"/>
              <a:r>
                <a:rPr lang="en-US" dirty="0" smtClean="0"/>
                <a:t>(greedy algorithm)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28080" y="4413408"/>
              <a:ext cx="22173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Dimension reduction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(reduce </a:t>
              </a:r>
              <a:r>
                <a:rPr lang="en-US" b="1" i="1" dirty="0" smtClean="0">
                  <a:solidFill>
                    <a:srgbClr val="FF0000"/>
                  </a:solidFill>
                </a:rPr>
                <a:t>d</a:t>
              </a:r>
              <a:r>
                <a:rPr lang="en-US" dirty="0" smtClean="0">
                  <a:solidFill>
                    <a:srgbClr val="FF0000"/>
                  </a:solidFill>
                </a:rPr>
                <a:t>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26608" y="5113992"/>
              <a:ext cx="22173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Recursive bipartition</a:t>
              </a:r>
            </a:p>
            <a:p>
              <a:pPr algn="ctr"/>
              <a:r>
                <a:rPr lang="en-US" dirty="0" smtClean="0"/>
                <a:t>(reduce </a:t>
              </a:r>
              <a:r>
                <a:rPr lang="en-US" b="1" i="1" dirty="0" smtClean="0"/>
                <a:t>k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726632" y="3858766"/>
              <a:ext cx="4279102" cy="191187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28695" y="3883803"/>
              <a:ext cx="25794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General Strategies:</a:t>
              </a:r>
              <a:endParaRPr lang="en-US" sz="2400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10441" y="6102134"/>
            <a:ext cx="893670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Tens of clustering algorithms: k-means, agglomerative hierarchical clustering, spectral clustering, kernel-based clustering, </a:t>
            </a:r>
            <a:r>
              <a:rPr lang="en-US" dirty="0"/>
              <a:t>GMM</a:t>
            </a:r>
            <a:r>
              <a:rPr lang="en-US" dirty="0" smtClean="0"/>
              <a:t>, other probabilistic models … 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3997" y="325099"/>
            <a:ext cx="28780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Two Challenges</a:t>
            </a:r>
            <a:endParaRPr lang="en-US" sz="3200" dirty="0"/>
          </a:p>
        </p:txBody>
      </p:sp>
      <p:cxnSp>
        <p:nvCxnSpPr>
          <p:cNvPr id="24" name="Straight Connector 23"/>
          <p:cNvCxnSpPr>
            <a:stCxn id="23" idx="2"/>
            <a:endCxn id="4" idx="0"/>
          </p:cNvCxnSpPr>
          <p:nvPr/>
        </p:nvCxnSpPr>
        <p:spPr>
          <a:xfrm>
            <a:off x="2243018" y="909875"/>
            <a:ext cx="0" cy="1047003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" idx="3"/>
            <a:endCxn id="5" idx="1"/>
          </p:cNvCxnSpPr>
          <p:nvPr/>
        </p:nvCxnSpPr>
        <p:spPr>
          <a:xfrm>
            <a:off x="3682039" y="617487"/>
            <a:ext cx="1237454" cy="0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5" idx="2"/>
            <a:endCxn id="10" idx="0"/>
          </p:cNvCxnSpPr>
          <p:nvPr/>
        </p:nvCxnSpPr>
        <p:spPr>
          <a:xfrm flipH="1">
            <a:off x="6926608" y="848319"/>
            <a:ext cx="1493" cy="389917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4" idx="2"/>
            <a:endCxn id="12" idx="0"/>
          </p:cNvCxnSpPr>
          <p:nvPr/>
        </p:nvCxnSpPr>
        <p:spPr>
          <a:xfrm>
            <a:off x="2243018" y="2418543"/>
            <a:ext cx="7518" cy="990220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9" idx="2"/>
            <a:endCxn id="20" idx="0"/>
          </p:cNvCxnSpPr>
          <p:nvPr/>
        </p:nvCxnSpPr>
        <p:spPr>
          <a:xfrm flipH="1">
            <a:off x="6866183" y="3423820"/>
            <a:ext cx="2064" cy="434946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2" idx="2"/>
            <a:endCxn id="22" idx="0"/>
          </p:cNvCxnSpPr>
          <p:nvPr/>
        </p:nvCxnSpPr>
        <p:spPr>
          <a:xfrm>
            <a:off x="2250536" y="4946738"/>
            <a:ext cx="2328259" cy="1155396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0" idx="2"/>
            <a:endCxn id="22" idx="0"/>
          </p:cNvCxnSpPr>
          <p:nvPr/>
        </p:nvCxnSpPr>
        <p:spPr>
          <a:xfrm flipH="1">
            <a:off x="4578795" y="5770636"/>
            <a:ext cx="2287388" cy="331498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10" idx="1"/>
            <a:endCxn id="14" idx="0"/>
          </p:cNvCxnSpPr>
          <p:nvPr/>
        </p:nvCxnSpPr>
        <p:spPr>
          <a:xfrm flipH="1">
            <a:off x="6190059" y="1469069"/>
            <a:ext cx="109383" cy="739365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0" idx="3"/>
            <a:endCxn id="15" idx="0"/>
          </p:cNvCxnSpPr>
          <p:nvPr/>
        </p:nvCxnSpPr>
        <p:spPr>
          <a:xfrm>
            <a:off x="7553774" y="1469069"/>
            <a:ext cx="568631" cy="303143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200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897317" y="1312620"/>
            <a:ext cx="2543503" cy="4129352"/>
            <a:chOff x="897317" y="1312620"/>
            <a:chExt cx="2543503" cy="4129352"/>
          </a:xfrm>
        </p:grpSpPr>
        <p:sp>
          <p:nvSpPr>
            <p:cNvPr id="4" name="TextBox 3"/>
            <p:cNvSpPr txBox="1"/>
            <p:nvPr/>
          </p:nvSpPr>
          <p:spPr>
            <a:xfrm>
              <a:off x="897317" y="1361577"/>
              <a:ext cx="828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Users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714800" y="1312620"/>
              <a:ext cx="726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Sites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166512" y="2093281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023878" y="2656990"/>
              <a:ext cx="342455" cy="2734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160156" y="2908356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173960" y="3820071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05050" y="3372732"/>
              <a:ext cx="342455" cy="2734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86222" y="4147736"/>
              <a:ext cx="342455" cy="2734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67394" y="4797142"/>
              <a:ext cx="342455" cy="2734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160156" y="4419810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173960" y="5069217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5" name="Straight Connector 14"/>
            <p:cNvCxnSpPr>
              <a:stCxn id="6" idx="6"/>
              <a:endCxn id="7" idx="1"/>
            </p:cNvCxnSpPr>
            <p:nvPr/>
          </p:nvCxnSpPr>
          <p:spPr>
            <a:xfrm>
              <a:off x="1484023" y="2279659"/>
              <a:ext cx="1539855" cy="51404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6"/>
              <a:endCxn id="10" idx="1"/>
            </p:cNvCxnSpPr>
            <p:nvPr/>
          </p:nvCxnSpPr>
          <p:spPr>
            <a:xfrm>
              <a:off x="1484023" y="2279659"/>
              <a:ext cx="1521027" cy="122978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6" idx="6"/>
              <a:endCxn id="11" idx="1"/>
            </p:cNvCxnSpPr>
            <p:nvPr/>
          </p:nvCxnSpPr>
          <p:spPr>
            <a:xfrm>
              <a:off x="1484023" y="2279659"/>
              <a:ext cx="1502199" cy="200478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6" idx="6"/>
              <a:endCxn id="12" idx="1"/>
            </p:cNvCxnSpPr>
            <p:nvPr/>
          </p:nvCxnSpPr>
          <p:spPr>
            <a:xfrm>
              <a:off x="1484023" y="2279659"/>
              <a:ext cx="1483371" cy="265419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8" idx="6"/>
              <a:endCxn id="7" idx="1"/>
            </p:cNvCxnSpPr>
            <p:nvPr/>
          </p:nvCxnSpPr>
          <p:spPr>
            <a:xfrm flipV="1">
              <a:off x="1477667" y="2793701"/>
              <a:ext cx="1546211" cy="301033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8" idx="6"/>
              <a:endCxn id="10" idx="1"/>
            </p:cNvCxnSpPr>
            <p:nvPr/>
          </p:nvCxnSpPr>
          <p:spPr>
            <a:xfrm>
              <a:off x="1477667" y="3094734"/>
              <a:ext cx="1527383" cy="414709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8" idx="6"/>
              <a:endCxn id="11" idx="1"/>
            </p:cNvCxnSpPr>
            <p:nvPr/>
          </p:nvCxnSpPr>
          <p:spPr>
            <a:xfrm>
              <a:off x="1477667" y="3094734"/>
              <a:ext cx="1508555" cy="1189713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8" idx="6"/>
              <a:endCxn id="12" idx="1"/>
            </p:cNvCxnSpPr>
            <p:nvPr/>
          </p:nvCxnSpPr>
          <p:spPr>
            <a:xfrm>
              <a:off x="1477667" y="3094734"/>
              <a:ext cx="1489727" cy="1839119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9" idx="6"/>
              <a:endCxn id="7" idx="1"/>
            </p:cNvCxnSpPr>
            <p:nvPr/>
          </p:nvCxnSpPr>
          <p:spPr>
            <a:xfrm flipV="1">
              <a:off x="1491471" y="2793701"/>
              <a:ext cx="1532407" cy="1212748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9" idx="6"/>
              <a:endCxn id="10" idx="1"/>
            </p:cNvCxnSpPr>
            <p:nvPr/>
          </p:nvCxnSpPr>
          <p:spPr>
            <a:xfrm flipV="1">
              <a:off x="1491471" y="3509443"/>
              <a:ext cx="1513579" cy="497006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9" idx="6"/>
              <a:endCxn id="11" idx="1"/>
            </p:cNvCxnSpPr>
            <p:nvPr/>
          </p:nvCxnSpPr>
          <p:spPr>
            <a:xfrm>
              <a:off x="1491471" y="4006449"/>
              <a:ext cx="1494751" cy="277998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9" idx="6"/>
              <a:endCxn id="12" idx="1"/>
            </p:cNvCxnSpPr>
            <p:nvPr/>
          </p:nvCxnSpPr>
          <p:spPr>
            <a:xfrm>
              <a:off x="1491471" y="4006449"/>
              <a:ext cx="1475923" cy="927404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3" idx="6"/>
              <a:endCxn id="7" idx="1"/>
            </p:cNvCxnSpPr>
            <p:nvPr/>
          </p:nvCxnSpPr>
          <p:spPr>
            <a:xfrm flipV="1">
              <a:off x="1477667" y="2793701"/>
              <a:ext cx="1546211" cy="1812487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3" idx="6"/>
              <a:endCxn id="10" idx="1"/>
            </p:cNvCxnSpPr>
            <p:nvPr/>
          </p:nvCxnSpPr>
          <p:spPr>
            <a:xfrm flipV="1">
              <a:off x="1477667" y="3509443"/>
              <a:ext cx="1527383" cy="1096745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3" idx="6"/>
              <a:endCxn id="11" idx="1"/>
            </p:cNvCxnSpPr>
            <p:nvPr/>
          </p:nvCxnSpPr>
          <p:spPr>
            <a:xfrm flipV="1">
              <a:off x="1477667" y="4284447"/>
              <a:ext cx="1508555" cy="321741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3" idx="6"/>
              <a:endCxn id="12" idx="1"/>
            </p:cNvCxnSpPr>
            <p:nvPr/>
          </p:nvCxnSpPr>
          <p:spPr>
            <a:xfrm>
              <a:off x="1477667" y="4606188"/>
              <a:ext cx="1489727" cy="327665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14" idx="6"/>
              <a:endCxn id="7" idx="1"/>
            </p:cNvCxnSpPr>
            <p:nvPr/>
          </p:nvCxnSpPr>
          <p:spPr>
            <a:xfrm flipV="1">
              <a:off x="1491471" y="2793701"/>
              <a:ext cx="1532407" cy="2461894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14" idx="6"/>
              <a:endCxn id="10" idx="1"/>
            </p:cNvCxnSpPr>
            <p:nvPr/>
          </p:nvCxnSpPr>
          <p:spPr>
            <a:xfrm flipV="1">
              <a:off x="1491471" y="3509443"/>
              <a:ext cx="1513579" cy="1746152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14" idx="6"/>
              <a:endCxn id="11" idx="1"/>
            </p:cNvCxnSpPr>
            <p:nvPr/>
          </p:nvCxnSpPr>
          <p:spPr>
            <a:xfrm flipV="1">
              <a:off x="1491471" y="4284447"/>
              <a:ext cx="1494751" cy="971148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14" idx="6"/>
              <a:endCxn id="12" idx="1"/>
            </p:cNvCxnSpPr>
            <p:nvPr/>
          </p:nvCxnSpPr>
          <p:spPr>
            <a:xfrm flipV="1">
              <a:off x="1491471" y="4933853"/>
              <a:ext cx="1475923" cy="321742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873665" y="1348845"/>
            <a:ext cx="3838300" cy="4063553"/>
            <a:chOff x="4873665" y="1348845"/>
            <a:chExt cx="3838300" cy="4063553"/>
          </a:xfrm>
        </p:grpSpPr>
        <p:sp>
          <p:nvSpPr>
            <p:cNvPr id="101" name="Rectangle 100"/>
            <p:cNvSpPr/>
            <p:nvPr/>
          </p:nvSpPr>
          <p:spPr>
            <a:xfrm>
              <a:off x="6303801" y="3299506"/>
              <a:ext cx="985169" cy="365044"/>
            </a:xfrm>
            <a:prstGeom prst="rect">
              <a:avLst/>
            </a:prstGeom>
            <a:no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908483" y="1405143"/>
              <a:ext cx="1727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Hidden Topics</a:t>
              </a:r>
              <a:endParaRPr lang="en-US" dirty="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303801" y="4119600"/>
              <a:ext cx="985169" cy="365044"/>
            </a:xfrm>
            <a:prstGeom prst="rect">
              <a:avLst/>
            </a:prstGeom>
            <a:no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T2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5123971" y="2063707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5117615" y="2878782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5131419" y="3790497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5117615" y="4390236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5131419" y="5039643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8118422" y="2628854"/>
              <a:ext cx="342455" cy="2734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8099594" y="3344596"/>
              <a:ext cx="342455" cy="2734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8080766" y="4119600"/>
              <a:ext cx="342455" cy="2734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8061938" y="4769006"/>
              <a:ext cx="342455" cy="2734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3" name="Straight Connector 132"/>
            <p:cNvCxnSpPr>
              <a:stCxn id="124" idx="6"/>
              <a:endCxn id="101" idx="1"/>
            </p:cNvCxnSpPr>
            <p:nvPr/>
          </p:nvCxnSpPr>
          <p:spPr>
            <a:xfrm>
              <a:off x="5441482" y="2250085"/>
              <a:ext cx="862319" cy="123194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25" idx="6"/>
              <a:endCxn id="101" idx="1"/>
            </p:cNvCxnSpPr>
            <p:nvPr/>
          </p:nvCxnSpPr>
          <p:spPr>
            <a:xfrm>
              <a:off x="5435126" y="3065160"/>
              <a:ext cx="868675" cy="416868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26" idx="6"/>
              <a:endCxn id="101" idx="1"/>
            </p:cNvCxnSpPr>
            <p:nvPr/>
          </p:nvCxnSpPr>
          <p:spPr>
            <a:xfrm flipV="1">
              <a:off x="5448930" y="3482028"/>
              <a:ext cx="854871" cy="494847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27" idx="6"/>
              <a:endCxn id="101" idx="1"/>
            </p:cNvCxnSpPr>
            <p:nvPr/>
          </p:nvCxnSpPr>
          <p:spPr>
            <a:xfrm flipV="1">
              <a:off x="5435126" y="3482028"/>
              <a:ext cx="868675" cy="1094586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28" idx="7"/>
              <a:endCxn id="101" idx="1"/>
            </p:cNvCxnSpPr>
            <p:nvPr/>
          </p:nvCxnSpPr>
          <p:spPr>
            <a:xfrm flipV="1">
              <a:off x="5402432" y="3482028"/>
              <a:ext cx="901369" cy="1612204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24" idx="6"/>
              <a:endCxn id="103" idx="1"/>
            </p:cNvCxnSpPr>
            <p:nvPr/>
          </p:nvCxnSpPr>
          <p:spPr>
            <a:xfrm>
              <a:off x="5441482" y="2250085"/>
              <a:ext cx="862319" cy="205203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25" idx="6"/>
              <a:endCxn id="103" idx="1"/>
            </p:cNvCxnSpPr>
            <p:nvPr/>
          </p:nvCxnSpPr>
          <p:spPr>
            <a:xfrm>
              <a:off x="5435126" y="3065160"/>
              <a:ext cx="868675" cy="1236962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26" idx="6"/>
              <a:endCxn id="103" idx="1"/>
            </p:cNvCxnSpPr>
            <p:nvPr/>
          </p:nvCxnSpPr>
          <p:spPr>
            <a:xfrm>
              <a:off x="5448930" y="3976875"/>
              <a:ext cx="854871" cy="325247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stCxn id="127" idx="6"/>
              <a:endCxn id="103" idx="1"/>
            </p:cNvCxnSpPr>
            <p:nvPr/>
          </p:nvCxnSpPr>
          <p:spPr>
            <a:xfrm flipV="1">
              <a:off x="5435126" y="4302122"/>
              <a:ext cx="868675" cy="274492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28" idx="7"/>
              <a:endCxn id="103" idx="1"/>
            </p:cNvCxnSpPr>
            <p:nvPr/>
          </p:nvCxnSpPr>
          <p:spPr>
            <a:xfrm flipV="1">
              <a:off x="5402432" y="4302122"/>
              <a:ext cx="901369" cy="79211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01" idx="3"/>
              <a:endCxn id="129" idx="1"/>
            </p:cNvCxnSpPr>
            <p:nvPr/>
          </p:nvCxnSpPr>
          <p:spPr>
            <a:xfrm flipV="1">
              <a:off x="7288970" y="2765565"/>
              <a:ext cx="829452" cy="716463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01" idx="3"/>
              <a:endCxn id="130" idx="1"/>
            </p:cNvCxnSpPr>
            <p:nvPr/>
          </p:nvCxnSpPr>
          <p:spPr>
            <a:xfrm flipV="1">
              <a:off x="7288970" y="3481307"/>
              <a:ext cx="810624" cy="721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01" idx="3"/>
              <a:endCxn id="131" idx="1"/>
            </p:cNvCxnSpPr>
            <p:nvPr/>
          </p:nvCxnSpPr>
          <p:spPr>
            <a:xfrm>
              <a:off x="7288970" y="3482028"/>
              <a:ext cx="791796" cy="774283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01" idx="3"/>
              <a:endCxn id="132" idx="1"/>
            </p:cNvCxnSpPr>
            <p:nvPr/>
          </p:nvCxnSpPr>
          <p:spPr>
            <a:xfrm>
              <a:off x="7288970" y="3482028"/>
              <a:ext cx="772968" cy="1423689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03" idx="3"/>
              <a:endCxn id="132" idx="1"/>
            </p:cNvCxnSpPr>
            <p:nvPr/>
          </p:nvCxnSpPr>
          <p:spPr>
            <a:xfrm>
              <a:off x="7288970" y="4302122"/>
              <a:ext cx="772968" cy="603595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03" idx="3"/>
              <a:endCxn id="131" idx="1"/>
            </p:cNvCxnSpPr>
            <p:nvPr/>
          </p:nvCxnSpPr>
          <p:spPr>
            <a:xfrm flipV="1">
              <a:off x="7288970" y="4256311"/>
              <a:ext cx="791796" cy="45811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03" idx="3"/>
              <a:endCxn id="130" idx="1"/>
            </p:cNvCxnSpPr>
            <p:nvPr/>
          </p:nvCxnSpPr>
          <p:spPr>
            <a:xfrm flipV="1">
              <a:off x="7288970" y="3481307"/>
              <a:ext cx="810624" cy="820815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03" idx="3"/>
              <a:endCxn id="129" idx="1"/>
            </p:cNvCxnSpPr>
            <p:nvPr/>
          </p:nvCxnSpPr>
          <p:spPr>
            <a:xfrm flipV="1">
              <a:off x="7288970" y="2765565"/>
              <a:ext cx="829452" cy="1536557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TextBox 257"/>
            <p:cNvSpPr txBox="1"/>
            <p:nvPr/>
          </p:nvSpPr>
          <p:spPr>
            <a:xfrm>
              <a:off x="4873665" y="1381111"/>
              <a:ext cx="828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Users</a:t>
              </a:r>
              <a:endParaRPr lang="en-US" dirty="0"/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7883673" y="1348845"/>
              <a:ext cx="828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Sites</a:t>
              </a:r>
              <a:endParaRPr lang="en-US" dirty="0"/>
            </a:p>
          </p:txBody>
        </p:sp>
      </p:grpSp>
      <p:sp>
        <p:nvSpPr>
          <p:cNvPr id="260" name="TextBox 259"/>
          <p:cNvSpPr txBox="1"/>
          <p:nvPr/>
        </p:nvSpPr>
        <p:spPr>
          <a:xfrm>
            <a:off x="345120" y="5613743"/>
            <a:ext cx="398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Many weights - complex model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722358" y="5613743"/>
            <a:ext cx="398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Fewer weights – simpler model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73073" y="179475"/>
            <a:ext cx="71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Albert </a:t>
            </a:r>
            <a:r>
              <a:rPr lang="en-US" dirty="0" smtClean="0"/>
              <a:t>Einstein:</a:t>
            </a:r>
          </a:p>
          <a:p>
            <a:r>
              <a:rPr lang="en-US" i="1" dirty="0" smtClean="0"/>
              <a:t>“Everything should  be made as simple as possible, but not simpler.”</a:t>
            </a:r>
            <a:endParaRPr lang="en-US" i="1" dirty="0"/>
          </a:p>
        </p:txBody>
      </p:sp>
      <p:sp>
        <p:nvSpPr>
          <p:cNvPr id="3" name="TextBox 2"/>
          <p:cNvSpPr txBox="1"/>
          <p:nvPr/>
        </p:nvSpPr>
        <p:spPr>
          <a:xfrm>
            <a:off x="5402432" y="6198776"/>
            <a:ext cx="243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More interpretable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650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/>
      <p:bldP spid="68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7317" y="1361577"/>
            <a:ext cx="82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4800" y="1312620"/>
            <a:ext cx="72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Sites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66512" y="2093281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23878" y="2656990"/>
            <a:ext cx="342455" cy="27342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60156" y="2908356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73960" y="3820071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05050" y="3372732"/>
            <a:ext cx="342455" cy="27342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86222" y="4147736"/>
            <a:ext cx="342455" cy="27342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67394" y="4797142"/>
            <a:ext cx="342455" cy="27342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60156" y="4419810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73960" y="5069217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/>
          <p:cNvCxnSpPr>
            <a:stCxn id="6" idx="6"/>
            <a:endCxn id="7" idx="1"/>
          </p:cNvCxnSpPr>
          <p:nvPr/>
        </p:nvCxnSpPr>
        <p:spPr>
          <a:xfrm>
            <a:off x="1484023" y="2279659"/>
            <a:ext cx="1539855" cy="5140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6"/>
            <a:endCxn id="10" idx="1"/>
          </p:cNvCxnSpPr>
          <p:nvPr/>
        </p:nvCxnSpPr>
        <p:spPr>
          <a:xfrm>
            <a:off x="1484023" y="2279659"/>
            <a:ext cx="1521027" cy="122978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6"/>
            <a:endCxn id="11" idx="1"/>
          </p:cNvCxnSpPr>
          <p:nvPr/>
        </p:nvCxnSpPr>
        <p:spPr>
          <a:xfrm>
            <a:off x="1484023" y="2279659"/>
            <a:ext cx="1502199" cy="200478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6" idx="6"/>
            <a:endCxn id="12" idx="1"/>
          </p:cNvCxnSpPr>
          <p:nvPr/>
        </p:nvCxnSpPr>
        <p:spPr>
          <a:xfrm>
            <a:off x="1484023" y="2279659"/>
            <a:ext cx="1483371" cy="265419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6"/>
            <a:endCxn id="7" idx="1"/>
          </p:cNvCxnSpPr>
          <p:nvPr/>
        </p:nvCxnSpPr>
        <p:spPr>
          <a:xfrm flipV="1">
            <a:off x="1477667" y="2793701"/>
            <a:ext cx="1546211" cy="301033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6"/>
            <a:endCxn id="10" idx="1"/>
          </p:cNvCxnSpPr>
          <p:nvPr/>
        </p:nvCxnSpPr>
        <p:spPr>
          <a:xfrm>
            <a:off x="1477667" y="3094734"/>
            <a:ext cx="1527383" cy="414709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6"/>
            <a:endCxn id="11" idx="1"/>
          </p:cNvCxnSpPr>
          <p:nvPr/>
        </p:nvCxnSpPr>
        <p:spPr>
          <a:xfrm>
            <a:off x="1477667" y="3094734"/>
            <a:ext cx="1508555" cy="1189713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8" idx="6"/>
            <a:endCxn id="12" idx="1"/>
          </p:cNvCxnSpPr>
          <p:nvPr/>
        </p:nvCxnSpPr>
        <p:spPr>
          <a:xfrm>
            <a:off x="1477667" y="3094734"/>
            <a:ext cx="1489727" cy="1839119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9" idx="6"/>
            <a:endCxn id="7" idx="1"/>
          </p:cNvCxnSpPr>
          <p:nvPr/>
        </p:nvCxnSpPr>
        <p:spPr>
          <a:xfrm flipV="1">
            <a:off x="1491471" y="2793701"/>
            <a:ext cx="1532407" cy="121274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9" idx="6"/>
            <a:endCxn id="10" idx="1"/>
          </p:cNvCxnSpPr>
          <p:nvPr/>
        </p:nvCxnSpPr>
        <p:spPr>
          <a:xfrm flipV="1">
            <a:off x="1491471" y="3509443"/>
            <a:ext cx="1513579" cy="49700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9" idx="6"/>
            <a:endCxn id="11" idx="1"/>
          </p:cNvCxnSpPr>
          <p:nvPr/>
        </p:nvCxnSpPr>
        <p:spPr>
          <a:xfrm>
            <a:off x="1491471" y="4006449"/>
            <a:ext cx="1494751" cy="27799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9" idx="6"/>
            <a:endCxn id="12" idx="1"/>
          </p:cNvCxnSpPr>
          <p:nvPr/>
        </p:nvCxnSpPr>
        <p:spPr>
          <a:xfrm>
            <a:off x="1491471" y="4006449"/>
            <a:ext cx="1475923" cy="927404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3" idx="6"/>
            <a:endCxn id="7" idx="1"/>
          </p:cNvCxnSpPr>
          <p:nvPr/>
        </p:nvCxnSpPr>
        <p:spPr>
          <a:xfrm flipV="1">
            <a:off x="1477667" y="2793701"/>
            <a:ext cx="1546211" cy="1812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3" idx="6"/>
            <a:endCxn id="10" idx="1"/>
          </p:cNvCxnSpPr>
          <p:nvPr/>
        </p:nvCxnSpPr>
        <p:spPr>
          <a:xfrm flipV="1">
            <a:off x="1477667" y="3509443"/>
            <a:ext cx="1527383" cy="1096745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3" idx="6"/>
            <a:endCxn id="11" idx="1"/>
          </p:cNvCxnSpPr>
          <p:nvPr/>
        </p:nvCxnSpPr>
        <p:spPr>
          <a:xfrm flipV="1">
            <a:off x="1477667" y="4284447"/>
            <a:ext cx="1508555" cy="321741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3" idx="6"/>
            <a:endCxn id="12" idx="1"/>
          </p:cNvCxnSpPr>
          <p:nvPr/>
        </p:nvCxnSpPr>
        <p:spPr>
          <a:xfrm>
            <a:off x="1477667" y="4606188"/>
            <a:ext cx="1489727" cy="327665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14" idx="6"/>
            <a:endCxn id="7" idx="1"/>
          </p:cNvCxnSpPr>
          <p:nvPr/>
        </p:nvCxnSpPr>
        <p:spPr>
          <a:xfrm flipV="1">
            <a:off x="1491471" y="2793701"/>
            <a:ext cx="1532407" cy="2461894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4" idx="6"/>
            <a:endCxn id="10" idx="1"/>
          </p:cNvCxnSpPr>
          <p:nvPr/>
        </p:nvCxnSpPr>
        <p:spPr>
          <a:xfrm flipV="1">
            <a:off x="1491471" y="3509443"/>
            <a:ext cx="1513579" cy="1746152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4" idx="6"/>
            <a:endCxn id="11" idx="1"/>
          </p:cNvCxnSpPr>
          <p:nvPr/>
        </p:nvCxnSpPr>
        <p:spPr>
          <a:xfrm flipV="1">
            <a:off x="1491471" y="4284447"/>
            <a:ext cx="1494751" cy="97114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4" idx="6"/>
            <a:endCxn id="12" idx="1"/>
          </p:cNvCxnSpPr>
          <p:nvPr/>
        </p:nvCxnSpPr>
        <p:spPr>
          <a:xfrm flipV="1">
            <a:off x="1491471" y="4933853"/>
            <a:ext cx="1475923" cy="321742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6303801" y="3299506"/>
            <a:ext cx="985169" cy="365044"/>
          </a:xfrm>
          <a:prstGeom prst="rect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908483" y="1312620"/>
            <a:ext cx="172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Hidden Topics</a:t>
            </a:r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6303801" y="4119600"/>
            <a:ext cx="985169" cy="365044"/>
          </a:xfrm>
          <a:prstGeom prst="rect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5123971" y="2063707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5117615" y="2878782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5131419" y="3790497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5117615" y="4390236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5131419" y="5039643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8118422" y="2628854"/>
            <a:ext cx="342455" cy="27342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8099594" y="3344596"/>
            <a:ext cx="342455" cy="27342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080766" y="4119600"/>
            <a:ext cx="342455" cy="27342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061938" y="4769006"/>
            <a:ext cx="342455" cy="27342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3" name="Straight Connector 132"/>
          <p:cNvCxnSpPr>
            <a:stCxn id="124" idx="6"/>
            <a:endCxn id="101" idx="1"/>
          </p:cNvCxnSpPr>
          <p:nvPr/>
        </p:nvCxnSpPr>
        <p:spPr>
          <a:xfrm>
            <a:off x="5441482" y="2250085"/>
            <a:ext cx="862319" cy="1231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25" idx="6"/>
            <a:endCxn id="101" idx="1"/>
          </p:cNvCxnSpPr>
          <p:nvPr/>
        </p:nvCxnSpPr>
        <p:spPr>
          <a:xfrm>
            <a:off x="5435126" y="3065160"/>
            <a:ext cx="868675" cy="41686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26" idx="6"/>
            <a:endCxn id="101" idx="1"/>
          </p:cNvCxnSpPr>
          <p:nvPr/>
        </p:nvCxnSpPr>
        <p:spPr>
          <a:xfrm flipV="1">
            <a:off x="5448930" y="3482028"/>
            <a:ext cx="854871" cy="49484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27" idx="6"/>
            <a:endCxn id="101" idx="1"/>
          </p:cNvCxnSpPr>
          <p:nvPr/>
        </p:nvCxnSpPr>
        <p:spPr>
          <a:xfrm flipV="1">
            <a:off x="5435126" y="3482028"/>
            <a:ext cx="868675" cy="109458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28" idx="7"/>
            <a:endCxn id="101" idx="1"/>
          </p:cNvCxnSpPr>
          <p:nvPr/>
        </p:nvCxnSpPr>
        <p:spPr>
          <a:xfrm flipV="1">
            <a:off x="5402432" y="3482028"/>
            <a:ext cx="901369" cy="1612204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24" idx="6"/>
            <a:endCxn id="103" idx="1"/>
          </p:cNvCxnSpPr>
          <p:nvPr/>
        </p:nvCxnSpPr>
        <p:spPr>
          <a:xfrm>
            <a:off x="5441482" y="2250085"/>
            <a:ext cx="862319" cy="20520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25" idx="6"/>
            <a:endCxn id="103" idx="1"/>
          </p:cNvCxnSpPr>
          <p:nvPr/>
        </p:nvCxnSpPr>
        <p:spPr>
          <a:xfrm>
            <a:off x="5435126" y="3065160"/>
            <a:ext cx="868675" cy="1236962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26" idx="6"/>
            <a:endCxn id="103" idx="1"/>
          </p:cNvCxnSpPr>
          <p:nvPr/>
        </p:nvCxnSpPr>
        <p:spPr>
          <a:xfrm>
            <a:off x="5448930" y="3976875"/>
            <a:ext cx="854871" cy="32524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27" idx="6"/>
            <a:endCxn id="103" idx="1"/>
          </p:cNvCxnSpPr>
          <p:nvPr/>
        </p:nvCxnSpPr>
        <p:spPr>
          <a:xfrm flipV="1">
            <a:off x="5435126" y="4302122"/>
            <a:ext cx="868675" cy="274492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28" idx="7"/>
            <a:endCxn id="103" idx="1"/>
          </p:cNvCxnSpPr>
          <p:nvPr/>
        </p:nvCxnSpPr>
        <p:spPr>
          <a:xfrm flipV="1">
            <a:off x="5402432" y="4302122"/>
            <a:ext cx="901369" cy="79211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01" idx="3"/>
            <a:endCxn id="129" idx="1"/>
          </p:cNvCxnSpPr>
          <p:nvPr/>
        </p:nvCxnSpPr>
        <p:spPr>
          <a:xfrm flipV="1">
            <a:off x="7288970" y="2765565"/>
            <a:ext cx="829452" cy="7164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01" idx="3"/>
            <a:endCxn id="130" idx="1"/>
          </p:cNvCxnSpPr>
          <p:nvPr/>
        </p:nvCxnSpPr>
        <p:spPr>
          <a:xfrm flipV="1">
            <a:off x="7288970" y="3481307"/>
            <a:ext cx="810624" cy="721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01" idx="3"/>
            <a:endCxn id="131" idx="1"/>
          </p:cNvCxnSpPr>
          <p:nvPr/>
        </p:nvCxnSpPr>
        <p:spPr>
          <a:xfrm>
            <a:off x="7288970" y="3482028"/>
            <a:ext cx="791796" cy="774283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101" idx="3"/>
            <a:endCxn id="132" idx="1"/>
          </p:cNvCxnSpPr>
          <p:nvPr/>
        </p:nvCxnSpPr>
        <p:spPr>
          <a:xfrm>
            <a:off x="7288970" y="3482028"/>
            <a:ext cx="772968" cy="1423689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103" idx="3"/>
            <a:endCxn id="132" idx="1"/>
          </p:cNvCxnSpPr>
          <p:nvPr/>
        </p:nvCxnSpPr>
        <p:spPr>
          <a:xfrm>
            <a:off x="7288970" y="4302122"/>
            <a:ext cx="772968" cy="603595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03" idx="3"/>
            <a:endCxn id="131" idx="1"/>
          </p:cNvCxnSpPr>
          <p:nvPr/>
        </p:nvCxnSpPr>
        <p:spPr>
          <a:xfrm flipV="1">
            <a:off x="7288970" y="4256311"/>
            <a:ext cx="791796" cy="45811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103" idx="3"/>
            <a:endCxn id="130" idx="1"/>
          </p:cNvCxnSpPr>
          <p:nvPr/>
        </p:nvCxnSpPr>
        <p:spPr>
          <a:xfrm flipV="1">
            <a:off x="7288970" y="3481307"/>
            <a:ext cx="810624" cy="820815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03" idx="3"/>
            <a:endCxn id="129" idx="1"/>
          </p:cNvCxnSpPr>
          <p:nvPr/>
        </p:nvCxnSpPr>
        <p:spPr>
          <a:xfrm flipV="1">
            <a:off x="7288970" y="2765565"/>
            <a:ext cx="829452" cy="15365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8" name="TextBox 257"/>
          <p:cNvSpPr txBox="1"/>
          <p:nvPr/>
        </p:nvSpPr>
        <p:spPr>
          <a:xfrm>
            <a:off x="4873665" y="1381111"/>
            <a:ext cx="82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259" name="TextBox 258"/>
          <p:cNvSpPr txBox="1"/>
          <p:nvPr/>
        </p:nvSpPr>
        <p:spPr>
          <a:xfrm>
            <a:off x="7883673" y="1348845"/>
            <a:ext cx="82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Sites</a:t>
            </a:r>
            <a:endParaRPr lang="en-US" dirty="0"/>
          </a:p>
        </p:txBody>
      </p:sp>
      <p:sp>
        <p:nvSpPr>
          <p:cNvPr id="260" name="TextBox 259"/>
          <p:cNvSpPr txBox="1"/>
          <p:nvPr/>
        </p:nvSpPr>
        <p:spPr>
          <a:xfrm>
            <a:off x="3547851" y="5798409"/>
            <a:ext cx="225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Decomposition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73073" y="179475"/>
            <a:ext cx="71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Albert </a:t>
            </a:r>
            <a:r>
              <a:rPr lang="en-US" dirty="0" smtClean="0"/>
              <a:t>Einstein:</a:t>
            </a:r>
          </a:p>
          <a:p>
            <a:r>
              <a:rPr lang="en-US" i="1" dirty="0" smtClean="0"/>
              <a:t>“Everything should  be made as simple as possible, but not simpler.”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24762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7317" y="1361577"/>
            <a:ext cx="82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4800" y="1312620"/>
            <a:ext cx="72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Sites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66512" y="2093281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23878" y="2656990"/>
            <a:ext cx="342455" cy="27342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60156" y="2908356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73960" y="3820071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05050" y="3372732"/>
            <a:ext cx="342455" cy="27342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86222" y="4147736"/>
            <a:ext cx="342455" cy="27342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67394" y="4797142"/>
            <a:ext cx="342455" cy="27342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60156" y="4419810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73960" y="5069217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/>
          <p:cNvCxnSpPr>
            <a:stCxn id="6" idx="6"/>
            <a:endCxn id="7" idx="1"/>
          </p:cNvCxnSpPr>
          <p:nvPr/>
        </p:nvCxnSpPr>
        <p:spPr>
          <a:xfrm>
            <a:off x="1484023" y="2279659"/>
            <a:ext cx="1539855" cy="5140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6"/>
            <a:endCxn id="7" idx="1"/>
          </p:cNvCxnSpPr>
          <p:nvPr/>
        </p:nvCxnSpPr>
        <p:spPr>
          <a:xfrm flipV="1">
            <a:off x="1477667" y="2793701"/>
            <a:ext cx="1546211" cy="301033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6"/>
            <a:endCxn id="10" idx="1"/>
          </p:cNvCxnSpPr>
          <p:nvPr/>
        </p:nvCxnSpPr>
        <p:spPr>
          <a:xfrm>
            <a:off x="1477667" y="3094734"/>
            <a:ext cx="1527383" cy="414709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6"/>
            <a:endCxn id="11" idx="1"/>
          </p:cNvCxnSpPr>
          <p:nvPr/>
        </p:nvCxnSpPr>
        <p:spPr>
          <a:xfrm>
            <a:off x="1477667" y="3094734"/>
            <a:ext cx="1508555" cy="1189713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8" idx="6"/>
            <a:endCxn id="12" idx="1"/>
          </p:cNvCxnSpPr>
          <p:nvPr/>
        </p:nvCxnSpPr>
        <p:spPr>
          <a:xfrm>
            <a:off x="1477667" y="3094734"/>
            <a:ext cx="1489727" cy="1839119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9" idx="6"/>
            <a:endCxn id="7" idx="1"/>
          </p:cNvCxnSpPr>
          <p:nvPr/>
        </p:nvCxnSpPr>
        <p:spPr>
          <a:xfrm flipV="1">
            <a:off x="1491471" y="2793701"/>
            <a:ext cx="1532407" cy="121274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9" idx="6"/>
            <a:endCxn id="10" idx="1"/>
          </p:cNvCxnSpPr>
          <p:nvPr/>
        </p:nvCxnSpPr>
        <p:spPr>
          <a:xfrm flipV="1">
            <a:off x="1491471" y="3509443"/>
            <a:ext cx="1513579" cy="49700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9" idx="6"/>
            <a:endCxn id="11" idx="1"/>
          </p:cNvCxnSpPr>
          <p:nvPr/>
        </p:nvCxnSpPr>
        <p:spPr>
          <a:xfrm>
            <a:off x="1491471" y="4006449"/>
            <a:ext cx="1494751" cy="27799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9" idx="6"/>
            <a:endCxn id="12" idx="1"/>
          </p:cNvCxnSpPr>
          <p:nvPr/>
        </p:nvCxnSpPr>
        <p:spPr>
          <a:xfrm>
            <a:off x="1491471" y="4006449"/>
            <a:ext cx="1475923" cy="927404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3" idx="6"/>
            <a:endCxn id="7" idx="1"/>
          </p:cNvCxnSpPr>
          <p:nvPr/>
        </p:nvCxnSpPr>
        <p:spPr>
          <a:xfrm flipV="1">
            <a:off x="1477667" y="2793701"/>
            <a:ext cx="1546211" cy="1812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3" idx="6"/>
            <a:endCxn id="10" idx="1"/>
          </p:cNvCxnSpPr>
          <p:nvPr/>
        </p:nvCxnSpPr>
        <p:spPr>
          <a:xfrm flipV="1">
            <a:off x="1477667" y="3509443"/>
            <a:ext cx="1527383" cy="1096745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3" idx="6"/>
            <a:endCxn id="11" idx="1"/>
          </p:cNvCxnSpPr>
          <p:nvPr/>
        </p:nvCxnSpPr>
        <p:spPr>
          <a:xfrm flipV="1">
            <a:off x="1477667" y="4284447"/>
            <a:ext cx="1508555" cy="321741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3" idx="6"/>
            <a:endCxn id="12" idx="1"/>
          </p:cNvCxnSpPr>
          <p:nvPr/>
        </p:nvCxnSpPr>
        <p:spPr>
          <a:xfrm>
            <a:off x="1477667" y="4606188"/>
            <a:ext cx="1489727" cy="327665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14" idx="6"/>
            <a:endCxn id="7" idx="1"/>
          </p:cNvCxnSpPr>
          <p:nvPr/>
        </p:nvCxnSpPr>
        <p:spPr>
          <a:xfrm flipV="1">
            <a:off x="1491471" y="2793701"/>
            <a:ext cx="1532407" cy="2461894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4" idx="6"/>
            <a:endCxn id="10" idx="1"/>
          </p:cNvCxnSpPr>
          <p:nvPr/>
        </p:nvCxnSpPr>
        <p:spPr>
          <a:xfrm flipV="1">
            <a:off x="1491471" y="3509443"/>
            <a:ext cx="1513579" cy="1746152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4" idx="6"/>
            <a:endCxn id="11" idx="1"/>
          </p:cNvCxnSpPr>
          <p:nvPr/>
        </p:nvCxnSpPr>
        <p:spPr>
          <a:xfrm flipV="1">
            <a:off x="1491471" y="4284447"/>
            <a:ext cx="1494751" cy="97114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4" idx="6"/>
            <a:endCxn id="12" idx="1"/>
          </p:cNvCxnSpPr>
          <p:nvPr/>
        </p:nvCxnSpPr>
        <p:spPr>
          <a:xfrm flipV="1">
            <a:off x="1491471" y="4933853"/>
            <a:ext cx="1475923" cy="321742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6303801" y="3299506"/>
            <a:ext cx="985169" cy="365044"/>
          </a:xfrm>
          <a:prstGeom prst="rect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908483" y="1312620"/>
            <a:ext cx="172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Hidden Topics</a:t>
            </a:r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6303801" y="4119600"/>
            <a:ext cx="985169" cy="365044"/>
          </a:xfrm>
          <a:prstGeom prst="rect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5123971" y="2063707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5117615" y="2878782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5131419" y="3790497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5117615" y="4390236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5131419" y="5039643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8118422" y="2628854"/>
            <a:ext cx="342455" cy="27342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8099594" y="3344596"/>
            <a:ext cx="342455" cy="27342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080766" y="4119600"/>
            <a:ext cx="342455" cy="27342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061938" y="4769006"/>
            <a:ext cx="342455" cy="27342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3" name="Straight Connector 132"/>
          <p:cNvCxnSpPr>
            <a:stCxn id="124" idx="6"/>
            <a:endCxn id="101" idx="1"/>
          </p:cNvCxnSpPr>
          <p:nvPr/>
        </p:nvCxnSpPr>
        <p:spPr>
          <a:xfrm>
            <a:off x="5441482" y="2250085"/>
            <a:ext cx="862319" cy="1231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25" idx="6"/>
            <a:endCxn id="101" idx="1"/>
          </p:cNvCxnSpPr>
          <p:nvPr/>
        </p:nvCxnSpPr>
        <p:spPr>
          <a:xfrm>
            <a:off x="5435126" y="3065160"/>
            <a:ext cx="868675" cy="41686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26" idx="6"/>
            <a:endCxn id="101" idx="1"/>
          </p:cNvCxnSpPr>
          <p:nvPr/>
        </p:nvCxnSpPr>
        <p:spPr>
          <a:xfrm flipV="1">
            <a:off x="5448930" y="3482028"/>
            <a:ext cx="854871" cy="49484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27" idx="6"/>
            <a:endCxn id="101" idx="1"/>
          </p:cNvCxnSpPr>
          <p:nvPr/>
        </p:nvCxnSpPr>
        <p:spPr>
          <a:xfrm flipV="1">
            <a:off x="5435126" y="3482028"/>
            <a:ext cx="868675" cy="109458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28" idx="7"/>
            <a:endCxn id="101" idx="1"/>
          </p:cNvCxnSpPr>
          <p:nvPr/>
        </p:nvCxnSpPr>
        <p:spPr>
          <a:xfrm flipV="1">
            <a:off x="5402432" y="3482028"/>
            <a:ext cx="901369" cy="1612204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24" idx="6"/>
            <a:endCxn id="103" idx="1"/>
          </p:cNvCxnSpPr>
          <p:nvPr/>
        </p:nvCxnSpPr>
        <p:spPr>
          <a:xfrm>
            <a:off x="5441482" y="2250085"/>
            <a:ext cx="862319" cy="205203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25" idx="6"/>
            <a:endCxn id="103" idx="1"/>
          </p:cNvCxnSpPr>
          <p:nvPr/>
        </p:nvCxnSpPr>
        <p:spPr>
          <a:xfrm>
            <a:off x="5435126" y="3065160"/>
            <a:ext cx="868675" cy="1236962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26" idx="6"/>
            <a:endCxn id="103" idx="1"/>
          </p:cNvCxnSpPr>
          <p:nvPr/>
        </p:nvCxnSpPr>
        <p:spPr>
          <a:xfrm>
            <a:off x="5448930" y="3976875"/>
            <a:ext cx="854871" cy="32524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27" idx="6"/>
            <a:endCxn id="103" idx="1"/>
          </p:cNvCxnSpPr>
          <p:nvPr/>
        </p:nvCxnSpPr>
        <p:spPr>
          <a:xfrm flipV="1">
            <a:off x="5435126" y="4302122"/>
            <a:ext cx="868675" cy="274492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28" idx="7"/>
            <a:endCxn id="103" idx="1"/>
          </p:cNvCxnSpPr>
          <p:nvPr/>
        </p:nvCxnSpPr>
        <p:spPr>
          <a:xfrm flipV="1">
            <a:off x="5402432" y="4302122"/>
            <a:ext cx="901369" cy="79211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01" idx="3"/>
            <a:endCxn id="129" idx="1"/>
          </p:cNvCxnSpPr>
          <p:nvPr/>
        </p:nvCxnSpPr>
        <p:spPr>
          <a:xfrm flipV="1">
            <a:off x="7288970" y="2765565"/>
            <a:ext cx="829452" cy="7164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03" idx="3"/>
            <a:endCxn id="129" idx="1"/>
          </p:cNvCxnSpPr>
          <p:nvPr/>
        </p:nvCxnSpPr>
        <p:spPr>
          <a:xfrm flipV="1">
            <a:off x="7288970" y="2765565"/>
            <a:ext cx="829452" cy="15365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8" name="TextBox 257"/>
          <p:cNvSpPr txBox="1"/>
          <p:nvPr/>
        </p:nvSpPr>
        <p:spPr>
          <a:xfrm>
            <a:off x="4873665" y="1381111"/>
            <a:ext cx="82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259" name="TextBox 258"/>
          <p:cNvSpPr txBox="1"/>
          <p:nvPr/>
        </p:nvSpPr>
        <p:spPr>
          <a:xfrm>
            <a:off x="7883673" y="1348845"/>
            <a:ext cx="82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Sites</a:t>
            </a:r>
            <a:endParaRPr lang="en-US" dirty="0"/>
          </a:p>
        </p:txBody>
      </p:sp>
      <p:sp>
        <p:nvSpPr>
          <p:cNvPr id="260" name="TextBox 259"/>
          <p:cNvSpPr txBox="1"/>
          <p:nvPr/>
        </p:nvSpPr>
        <p:spPr>
          <a:xfrm>
            <a:off x="2590904" y="5597064"/>
            <a:ext cx="241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Sharing weights</a:t>
            </a:r>
          </a:p>
        </p:txBody>
      </p:sp>
      <p:cxnSp>
        <p:nvCxnSpPr>
          <p:cNvPr id="67" name="Straight Connector 66"/>
          <p:cNvCxnSpPr>
            <a:stCxn id="6" idx="6"/>
            <a:endCxn id="10" idx="1"/>
          </p:cNvCxnSpPr>
          <p:nvPr/>
        </p:nvCxnSpPr>
        <p:spPr>
          <a:xfrm>
            <a:off x="1484023" y="2279659"/>
            <a:ext cx="1521027" cy="1229784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" idx="6"/>
            <a:endCxn id="11" idx="1"/>
          </p:cNvCxnSpPr>
          <p:nvPr/>
        </p:nvCxnSpPr>
        <p:spPr>
          <a:xfrm>
            <a:off x="1484023" y="2279659"/>
            <a:ext cx="1502199" cy="200478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" idx="6"/>
            <a:endCxn id="12" idx="1"/>
          </p:cNvCxnSpPr>
          <p:nvPr/>
        </p:nvCxnSpPr>
        <p:spPr>
          <a:xfrm>
            <a:off x="1484023" y="2279659"/>
            <a:ext cx="1483371" cy="2654194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101" idx="3"/>
            <a:endCxn id="130" idx="1"/>
          </p:cNvCxnSpPr>
          <p:nvPr/>
        </p:nvCxnSpPr>
        <p:spPr>
          <a:xfrm flipV="1">
            <a:off x="7288970" y="3481307"/>
            <a:ext cx="810624" cy="72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03" idx="3"/>
            <a:endCxn id="130" idx="1"/>
          </p:cNvCxnSpPr>
          <p:nvPr/>
        </p:nvCxnSpPr>
        <p:spPr>
          <a:xfrm flipV="1">
            <a:off x="7288970" y="3481307"/>
            <a:ext cx="810624" cy="82081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101" idx="3"/>
            <a:endCxn id="131" idx="1"/>
          </p:cNvCxnSpPr>
          <p:nvPr/>
        </p:nvCxnSpPr>
        <p:spPr>
          <a:xfrm>
            <a:off x="7288970" y="3482028"/>
            <a:ext cx="791796" cy="77428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101" idx="3"/>
            <a:endCxn id="132" idx="1"/>
          </p:cNvCxnSpPr>
          <p:nvPr/>
        </p:nvCxnSpPr>
        <p:spPr>
          <a:xfrm>
            <a:off x="7288970" y="3482028"/>
            <a:ext cx="772968" cy="1423689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103" idx="3"/>
            <a:endCxn id="131" idx="1"/>
          </p:cNvCxnSpPr>
          <p:nvPr/>
        </p:nvCxnSpPr>
        <p:spPr>
          <a:xfrm flipV="1">
            <a:off x="7288970" y="4256311"/>
            <a:ext cx="791796" cy="4581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103" idx="3"/>
            <a:endCxn id="132" idx="1"/>
          </p:cNvCxnSpPr>
          <p:nvPr/>
        </p:nvCxnSpPr>
        <p:spPr>
          <a:xfrm>
            <a:off x="7288970" y="4302122"/>
            <a:ext cx="772968" cy="603595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120341" y="608787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Good for learning </a:t>
            </a:r>
            <a:r>
              <a:rPr lang="en-US" dirty="0" smtClean="0"/>
              <a:t>from limited observation</a:t>
            </a:r>
          </a:p>
          <a:p>
            <a:r>
              <a:rPr lang="en-US" dirty="0" smtClean="0"/>
              <a:t>Good for </a:t>
            </a:r>
            <a:r>
              <a:rPr lang="en-US" dirty="0"/>
              <a:t>prediction </a:t>
            </a:r>
            <a:r>
              <a:rPr lang="en-US" dirty="0" smtClean="0"/>
              <a:t>(more generalizable)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773073" y="179475"/>
            <a:ext cx="71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Albert </a:t>
            </a:r>
            <a:r>
              <a:rPr lang="en-US" dirty="0" smtClean="0"/>
              <a:t>Einstein:</a:t>
            </a:r>
          </a:p>
          <a:p>
            <a:r>
              <a:rPr lang="en-US" i="1" dirty="0" smtClean="0"/>
              <a:t>“Everything should  be made as simple as possible, but not simpler.”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03996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7317" y="1361577"/>
            <a:ext cx="82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4800" y="1312620"/>
            <a:ext cx="72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Sites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66512" y="2093281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23878" y="2656990"/>
            <a:ext cx="342455" cy="27342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60156" y="2908356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73960" y="3820071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05050" y="3372732"/>
            <a:ext cx="342455" cy="27342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86222" y="4147736"/>
            <a:ext cx="342455" cy="27342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67394" y="4797142"/>
            <a:ext cx="342455" cy="27342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60156" y="4419810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73960" y="5069217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/>
          <p:cNvCxnSpPr>
            <a:stCxn id="6" idx="6"/>
            <a:endCxn id="7" idx="1"/>
          </p:cNvCxnSpPr>
          <p:nvPr/>
        </p:nvCxnSpPr>
        <p:spPr>
          <a:xfrm>
            <a:off x="1484023" y="2279659"/>
            <a:ext cx="1539855" cy="5140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6"/>
            <a:endCxn id="7" idx="1"/>
          </p:cNvCxnSpPr>
          <p:nvPr/>
        </p:nvCxnSpPr>
        <p:spPr>
          <a:xfrm flipV="1">
            <a:off x="1477667" y="2793701"/>
            <a:ext cx="1546211" cy="301033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6"/>
            <a:endCxn id="10" idx="1"/>
          </p:cNvCxnSpPr>
          <p:nvPr/>
        </p:nvCxnSpPr>
        <p:spPr>
          <a:xfrm>
            <a:off x="1477667" y="3094734"/>
            <a:ext cx="1527383" cy="414709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6"/>
            <a:endCxn id="11" idx="1"/>
          </p:cNvCxnSpPr>
          <p:nvPr/>
        </p:nvCxnSpPr>
        <p:spPr>
          <a:xfrm>
            <a:off x="1477667" y="3094734"/>
            <a:ext cx="1508555" cy="1189713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8" idx="6"/>
            <a:endCxn id="12" idx="1"/>
          </p:cNvCxnSpPr>
          <p:nvPr/>
        </p:nvCxnSpPr>
        <p:spPr>
          <a:xfrm>
            <a:off x="1477667" y="3094734"/>
            <a:ext cx="1489727" cy="1839119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9" idx="6"/>
            <a:endCxn id="7" idx="1"/>
          </p:cNvCxnSpPr>
          <p:nvPr/>
        </p:nvCxnSpPr>
        <p:spPr>
          <a:xfrm flipV="1">
            <a:off x="1491471" y="2793701"/>
            <a:ext cx="1532407" cy="121274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9" idx="6"/>
            <a:endCxn id="10" idx="1"/>
          </p:cNvCxnSpPr>
          <p:nvPr/>
        </p:nvCxnSpPr>
        <p:spPr>
          <a:xfrm flipV="1">
            <a:off x="1491471" y="3509443"/>
            <a:ext cx="1513579" cy="49700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9" idx="6"/>
            <a:endCxn id="11" idx="1"/>
          </p:cNvCxnSpPr>
          <p:nvPr/>
        </p:nvCxnSpPr>
        <p:spPr>
          <a:xfrm>
            <a:off x="1491471" y="4006449"/>
            <a:ext cx="1494751" cy="27799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9" idx="6"/>
            <a:endCxn id="12" idx="1"/>
          </p:cNvCxnSpPr>
          <p:nvPr/>
        </p:nvCxnSpPr>
        <p:spPr>
          <a:xfrm>
            <a:off x="1491471" y="4006449"/>
            <a:ext cx="1475923" cy="927404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3" idx="6"/>
            <a:endCxn id="7" idx="1"/>
          </p:cNvCxnSpPr>
          <p:nvPr/>
        </p:nvCxnSpPr>
        <p:spPr>
          <a:xfrm flipV="1">
            <a:off x="1477667" y="2793701"/>
            <a:ext cx="1546211" cy="1812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3" idx="6"/>
            <a:endCxn id="10" idx="1"/>
          </p:cNvCxnSpPr>
          <p:nvPr/>
        </p:nvCxnSpPr>
        <p:spPr>
          <a:xfrm flipV="1">
            <a:off x="1477667" y="3509443"/>
            <a:ext cx="1527383" cy="1096745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3" idx="6"/>
            <a:endCxn id="11" idx="1"/>
          </p:cNvCxnSpPr>
          <p:nvPr/>
        </p:nvCxnSpPr>
        <p:spPr>
          <a:xfrm flipV="1">
            <a:off x="1477667" y="4284447"/>
            <a:ext cx="1508555" cy="321741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3" idx="6"/>
            <a:endCxn id="12" idx="1"/>
          </p:cNvCxnSpPr>
          <p:nvPr/>
        </p:nvCxnSpPr>
        <p:spPr>
          <a:xfrm>
            <a:off x="1477667" y="4606188"/>
            <a:ext cx="1489727" cy="327665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14" idx="6"/>
            <a:endCxn id="7" idx="1"/>
          </p:cNvCxnSpPr>
          <p:nvPr/>
        </p:nvCxnSpPr>
        <p:spPr>
          <a:xfrm flipV="1">
            <a:off x="1491471" y="2793701"/>
            <a:ext cx="1532407" cy="2461894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4" idx="6"/>
            <a:endCxn id="10" idx="1"/>
          </p:cNvCxnSpPr>
          <p:nvPr/>
        </p:nvCxnSpPr>
        <p:spPr>
          <a:xfrm flipV="1">
            <a:off x="1491471" y="3509443"/>
            <a:ext cx="1513579" cy="1746152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4" idx="6"/>
            <a:endCxn id="11" idx="1"/>
          </p:cNvCxnSpPr>
          <p:nvPr/>
        </p:nvCxnSpPr>
        <p:spPr>
          <a:xfrm flipV="1">
            <a:off x="1491471" y="4284447"/>
            <a:ext cx="1494751" cy="97114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4" idx="6"/>
            <a:endCxn id="12" idx="1"/>
          </p:cNvCxnSpPr>
          <p:nvPr/>
        </p:nvCxnSpPr>
        <p:spPr>
          <a:xfrm flipV="1">
            <a:off x="1491471" y="4933853"/>
            <a:ext cx="1475923" cy="321742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6303801" y="3299506"/>
            <a:ext cx="985169" cy="365044"/>
          </a:xfrm>
          <a:prstGeom prst="rect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908483" y="1312620"/>
            <a:ext cx="172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Hidden Topics</a:t>
            </a:r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6303801" y="4119600"/>
            <a:ext cx="985169" cy="365044"/>
          </a:xfrm>
          <a:prstGeom prst="rect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5123971" y="2063707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5117615" y="2878782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5131419" y="3790497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5117615" y="4390236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5131419" y="5039643"/>
            <a:ext cx="317511" cy="37275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8118422" y="2628854"/>
            <a:ext cx="342455" cy="27342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8099594" y="3344596"/>
            <a:ext cx="342455" cy="27342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080766" y="4119600"/>
            <a:ext cx="342455" cy="27342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061938" y="4769006"/>
            <a:ext cx="342455" cy="27342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3" name="Straight Connector 132"/>
          <p:cNvCxnSpPr>
            <a:stCxn id="124" idx="6"/>
            <a:endCxn id="101" idx="1"/>
          </p:cNvCxnSpPr>
          <p:nvPr/>
        </p:nvCxnSpPr>
        <p:spPr>
          <a:xfrm>
            <a:off x="5441482" y="2250085"/>
            <a:ext cx="862319" cy="1231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25" idx="6"/>
            <a:endCxn id="101" idx="1"/>
          </p:cNvCxnSpPr>
          <p:nvPr/>
        </p:nvCxnSpPr>
        <p:spPr>
          <a:xfrm>
            <a:off x="5435126" y="3065160"/>
            <a:ext cx="868675" cy="41686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26" idx="6"/>
            <a:endCxn id="101" idx="1"/>
          </p:cNvCxnSpPr>
          <p:nvPr/>
        </p:nvCxnSpPr>
        <p:spPr>
          <a:xfrm flipV="1">
            <a:off x="5448930" y="3482028"/>
            <a:ext cx="854871" cy="49484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27" idx="6"/>
            <a:endCxn id="101" idx="1"/>
          </p:cNvCxnSpPr>
          <p:nvPr/>
        </p:nvCxnSpPr>
        <p:spPr>
          <a:xfrm flipV="1">
            <a:off x="5435126" y="3482028"/>
            <a:ext cx="868675" cy="109458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28" idx="7"/>
            <a:endCxn id="101" idx="1"/>
          </p:cNvCxnSpPr>
          <p:nvPr/>
        </p:nvCxnSpPr>
        <p:spPr>
          <a:xfrm flipV="1">
            <a:off x="5402432" y="3482028"/>
            <a:ext cx="901369" cy="1612204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24" idx="6"/>
            <a:endCxn id="103" idx="1"/>
          </p:cNvCxnSpPr>
          <p:nvPr/>
        </p:nvCxnSpPr>
        <p:spPr>
          <a:xfrm>
            <a:off x="5441482" y="2250085"/>
            <a:ext cx="862319" cy="20520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25" idx="6"/>
            <a:endCxn id="103" idx="1"/>
          </p:cNvCxnSpPr>
          <p:nvPr/>
        </p:nvCxnSpPr>
        <p:spPr>
          <a:xfrm>
            <a:off x="5435126" y="3065160"/>
            <a:ext cx="868675" cy="1236962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26" idx="6"/>
            <a:endCxn id="103" idx="1"/>
          </p:cNvCxnSpPr>
          <p:nvPr/>
        </p:nvCxnSpPr>
        <p:spPr>
          <a:xfrm>
            <a:off x="5448930" y="3976875"/>
            <a:ext cx="854871" cy="32524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27" idx="6"/>
            <a:endCxn id="103" idx="1"/>
          </p:cNvCxnSpPr>
          <p:nvPr/>
        </p:nvCxnSpPr>
        <p:spPr>
          <a:xfrm flipV="1">
            <a:off x="5435126" y="4302122"/>
            <a:ext cx="868675" cy="274492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28" idx="7"/>
            <a:endCxn id="103" idx="1"/>
          </p:cNvCxnSpPr>
          <p:nvPr/>
        </p:nvCxnSpPr>
        <p:spPr>
          <a:xfrm flipV="1">
            <a:off x="5402432" y="4302122"/>
            <a:ext cx="901369" cy="79211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01" idx="3"/>
            <a:endCxn id="129" idx="1"/>
          </p:cNvCxnSpPr>
          <p:nvPr/>
        </p:nvCxnSpPr>
        <p:spPr>
          <a:xfrm flipV="1">
            <a:off x="7288970" y="2765565"/>
            <a:ext cx="829452" cy="716463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01" idx="3"/>
            <a:endCxn id="130" idx="1"/>
          </p:cNvCxnSpPr>
          <p:nvPr/>
        </p:nvCxnSpPr>
        <p:spPr>
          <a:xfrm flipV="1">
            <a:off x="7288970" y="3481307"/>
            <a:ext cx="810624" cy="721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01" idx="3"/>
            <a:endCxn id="131" idx="1"/>
          </p:cNvCxnSpPr>
          <p:nvPr/>
        </p:nvCxnSpPr>
        <p:spPr>
          <a:xfrm>
            <a:off x="7288970" y="3482028"/>
            <a:ext cx="791796" cy="774283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101" idx="3"/>
            <a:endCxn id="132" idx="1"/>
          </p:cNvCxnSpPr>
          <p:nvPr/>
        </p:nvCxnSpPr>
        <p:spPr>
          <a:xfrm>
            <a:off x="7288970" y="3482028"/>
            <a:ext cx="772968" cy="1423689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103" idx="3"/>
            <a:endCxn id="132" idx="1"/>
          </p:cNvCxnSpPr>
          <p:nvPr/>
        </p:nvCxnSpPr>
        <p:spPr>
          <a:xfrm>
            <a:off x="7288970" y="4302122"/>
            <a:ext cx="772968" cy="603595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03" idx="3"/>
            <a:endCxn id="131" idx="1"/>
          </p:cNvCxnSpPr>
          <p:nvPr/>
        </p:nvCxnSpPr>
        <p:spPr>
          <a:xfrm flipV="1">
            <a:off x="7288970" y="4256311"/>
            <a:ext cx="791796" cy="45811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103" idx="3"/>
            <a:endCxn id="130" idx="1"/>
          </p:cNvCxnSpPr>
          <p:nvPr/>
        </p:nvCxnSpPr>
        <p:spPr>
          <a:xfrm flipV="1">
            <a:off x="7288970" y="3481307"/>
            <a:ext cx="810624" cy="820815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03" idx="3"/>
            <a:endCxn id="129" idx="1"/>
          </p:cNvCxnSpPr>
          <p:nvPr/>
        </p:nvCxnSpPr>
        <p:spPr>
          <a:xfrm flipV="1">
            <a:off x="7288970" y="2765565"/>
            <a:ext cx="829452" cy="153655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8" name="TextBox 257"/>
          <p:cNvSpPr txBox="1"/>
          <p:nvPr/>
        </p:nvSpPr>
        <p:spPr>
          <a:xfrm>
            <a:off x="4873665" y="1381111"/>
            <a:ext cx="82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259" name="TextBox 258"/>
          <p:cNvSpPr txBox="1"/>
          <p:nvPr/>
        </p:nvSpPr>
        <p:spPr>
          <a:xfrm>
            <a:off x="7883673" y="1348845"/>
            <a:ext cx="82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Sites</a:t>
            </a:r>
            <a:endParaRPr lang="en-US" dirty="0"/>
          </a:p>
        </p:txBody>
      </p:sp>
      <p:sp>
        <p:nvSpPr>
          <p:cNvPr id="260" name="TextBox 259"/>
          <p:cNvSpPr txBox="1"/>
          <p:nvPr/>
        </p:nvSpPr>
        <p:spPr>
          <a:xfrm>
            <a:off x="3547851" y="5798409"/>
            <a:ext cx="225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Lower dimension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73073" y="179475"/>
            <a:ext cx="71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Albert </a:t>
            </a:r>
            <a:r>
              <a:rPr lang="en-US" dirty="0" smtClean="0"/>
              <a:t>Einstein:</a:t>
            </a:r>
          </a:p>
          <a:p>
            <a:r>
              <a:rPr lang="en-US" i="1" dirty="0" smtClean="0"/>
              <a:t>“Everything should  be made as simple as possible, but not simpler.”</a:t>
            </a:r>
            <a:endParaRPr lang="en-US" i="1" dirty="0"/>
          </a:p>
        </p:txBody>
      </p:sp>
      <p:cxnSp>
        <p:nvCxnSpPr>
          <p:cNvPr id="18" name="Straight Connector 17"/>
          <p:cNvCxnSpPr>
            <a:stCxn id="6" idx="6"/>
            <a:endCxn id="10" idx="1"/>
          </p:cNvCxnSpPr>
          <p:nvPr/>
        </p:nvCxnSpPr>
        <p:spPr>
          <a:xfrm>
            <a:off x="1484023" y="2279659"/>
            <a:ext cx="1521027" cy="12297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6"/>
            <a:endCxn id="11" idx="1"/>
          </p:cNvCxnSpPr>
          <p:nvPr/>
        </p:nvCxnSpPr>
        <p:spPr>
          <a:xfrm>
            <a:off x="1484023" y="2279659"/>
            <a:ext cx="1502199" cy="20047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6" idx="6"/>
            <a:endCxn id="12" idx="1"/>
          </p:cNvCxnSpPr>
          <p:nvPr/>
        </p:nvCxnSpPr>
        <p:spPr>
          <a:xfrm>
            <a:off x="1484023" y="2279659"/>
            <a:ext cx="1483371" cy="26541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184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5024" y="2429808"/>
            <a:ext cx="2760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Linear Factorization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138967" y="2380661"/>
            <a:ext cx="2674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Probabilistic Model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997363" y="3014700"/>
            <a:ext cx="1478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P-LSA / p-LSI</a:t>
            </a:r>
          </a:p>
          <a:p>
            <a:pPr algn="ctr"/>
            <a:r>
              <a:rPr lang="en-US" dirty="0"/>
              <a:t>(asymmetric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56977" y="4477699"/>
            <a:ext cx="325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Latent </a:t>
            </a:r>
            <a:r>
              <a:rPr lang="en-US" dirty="0" err="1" smtClean="0"/>
              <a:t>Dirichlet</a:t>
            </a:r>
            <a:r>
              <a:rPr lang="en-US" dirty="0" smtClean="0"/>
              <a:t> Allocation (LDA)</a:t>
            </a:r>
          </a:p>
          <a:p>
            <a:pPr algn="ctr"/>
            <a:r>
              <a:rPr lang="en-US" dirty="0"/>
              <a:t>(generative model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5024" y="298834"/>
            <a:ext cx="7178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Many existing work for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Document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rgbClr val="0000FF"/>
                </a:solidFill>
              </a:rPr>
              <a:t>Word</a:t>
            </a:r>
            <a:r>
              <a:rPr lang="en-US" sz="2800" dirty="0" smtClean="0"/>
              <a:t> model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re applicable to </a:t>
            </a:r>
            <a:r>
              <a:rPr lang="en-US" sz="2800" dirty="0" smtClean="0">
                <a:solidFill>
                  <a:srgbClr val="FF0000"/>
                </a:solidFill>
              </a:rPr>
              <a:t>User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rgbClr val="0000FF"/>
                </a:solidFill>
              </a:rPr>
              <a:t>Website</a:t>
            </a:r>
            <a:r>
              <a:rPr lang="en-US" sz="2800" dirty="0" smtClean="0"/>
              <a:t> relation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4947" y="4270756"/>
            <a:ext cx="392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Singular Value Decomposition (SVD)</a:t>
            </a:r>
          </a:p>
          <a:p>
            <a:pPr algn="ctr"/>
            <a:r>
              <a:rPr lang="en-US" dirty="0"/>
              <a:t>(symmetric treatment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0985" y="3014700"/>
            <a:ext cx="4279102" cy="2719922"/>
          </a:xfrm>
          <a:prstGeom prst="rect">
            <a:avLst/>
          </a:prstGeom>
          <a:noFill/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56977" y="2891474"/>
            <a:ext cx="4279102" cy="1226882"/>
          </a:xfrm>
          <a:prstGeom prst="rect">
            <a:avLst/>
          </a:prstGeom>
          <a:noFill/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48932" y="3359796"/>
            <a:ext cx="313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Latent Semantic Analysis (LSA)</a:t>
            </a:r>
          </a:p>
          <a:p>
            <a:pPr algn="ctr"/>
            <a:r>
              <a:rPr lang="en-US" dirty="0" smtClean="0"/>
              <a:t>Latent Semantic Indexing (LSI)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698" y="3257241"/>
            <a:ext cx="1932723" cy="8611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56977" y="6090869"/>
            <a:ext cx="4355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Peter K’s work:</a:t>
            </a:r>
          </a:p>
          <a:p>
            <a:pPr marL="0" lvl="2"/>
            <a:r>
              <a:rPr lang="en-US" dirty="0"/>
              <a:t>https://</a:t>
            </a:r>
            <a:r>
              <a:rPr lang="en-US" dirty="0" err="1"/>
              <a:t>wiki.corp.qc</a:t>
            </a:r>
            <a:r>
              <a:rPr lang="en-US" dirty="0"/>
              <a:t>/display/OPTM/</a:t>
            </a:r>
            <a:r>
              <a:rPr lang="en-US" dirty="0" smtClean="0"/>
              <a:t>Peter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643" y="5154124"/>
            <a:ext cx="2199782" cy="1160996"/>
          </a:xfrm>
          <a:prstGeom prst="rect">
            <a:avLst/>
          </a:prstGeom>
        </p:spPr>
      </p:pic>
      <p:cxnSp>
        <p:nvCxnSpPr>
          <p:cNvPr id="20" name="Straight Connector 19"/>
          <p:cNvCxnSpPr>
            <a:stCxn id="8" idx="2"/>
            <a:endCxn id="4" idx="0"/>
          </p:cNvCxnSpPr>
          <p:nvPr/>
        </p:nvCxnSpPr>
        <p:spPr>
          <a:xfrm flipH="1">
            <a:off x="2015238" y="1683829"/>
            <a:ext cx="2209052" cy="745979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2"/>
            <a:endCxn id="5" idx="0"/>
          </p:cNvCxnSpPr>
          <p:nvPr/>
        </p:nvCxnSpPr>
        <p:spPr>
          <a:xfrm>
            <a:off x="4224290" y="1683829"/>
            <a:ext cx="2251972" cy="696832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055760" y="2891473"/>
            <a:ext cx="1503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late notation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556977" y="4270756"/>
            <a:ext cx="4279102" cy="2466444"/>
          </a:xfrm>
          <a:prstGeom prst="rect">
            <a:avLst/>
          </a:prstGeom>
          <a:noFill/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3" name="Straight Connector 42"/>
          <p:cNvCxnSpPr>
            <a:stCxn id="12" idx="3"/>
            <a:endCxn id="6" idx="1"/>
          </p:cNvCxnSpPr>
          <p:nvPr/>
        </p:nvCxnSpPr>
        <p:spPr>
          <a:xfrm flipV="1">
            <a:off x="3581544" y="3337866"/>
            <a:ext cx="1415819" cy="345096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6" idx="2"/>
            <a:endCxn id="7" idx="0"/>
          </p:cNvCxnSpPr>
          <p:nvPr/>
        </p:nvCxnSpPr>
        <p:spPr>
          <a:xfrm>
            <a:off x="5736813" y="3661031"/>
            <a:ext cx="448454" cy="816668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263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Singular Value Decomposition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495671" y="1396533"/>
            <a:ext cx="8477493" cy="3352097"/>
            <a:chOff x="495672" y="1396533"/>
            <a:chExt cx="8048786" cy="4113066"/>
          </a:xfrm>
        </p:grpSpPr>
        <p:sp>
          <p:nvSpPr>
            <p:cNvPr id="4" name="TextBox 3"/>
            <p:cNvSpPr txBox="1"/>
            <p:nvPr/>
          </p:nvSpPr>
          <p:spPr>
            <a:xfrm>
              <a:off x="495672" y="1532372"/>
              <a:ext cx="828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Users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547293" y="1532372"/>
              <a:ext cx="726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Sites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833346" y="2160908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0712" y="2724617"/>
              <a:ext cx="342455" cy="2734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26990" y="2975983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40794" y="3887698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71884" y="3440359"/>
              <a:ext cx="342455" cy="2734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53056" y="4215363"/>
              <a:ext cx="342455" cy="2734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34228" y="4864769"/>
              <a:ext cx="342455" cy="2734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26990" y="4487437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40794" y="5136844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5" name="Straight Connector 14"/>
            <p:cNvCxnSpPr>
              <a:stCxn id="6" idx="6"/>
              <a:endCxn id="7" idx="1"/>
            </p:cNvCxnSpPr>
            <p:nvPr/>
          </p:nvCxnSpPr>
          <p:spPr>
            <a:xfrm>
              <a:off x="1150857" y="2347286"/>
              <a:ext cx="1539855" cy="5140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6"/>
              <a:endCxn id="10" idx="1"/>
            </p:cNvCxnSpPr>
            <p:nvPr/>
          </p:nvCxnSpPr>
          <p:spPr>
            <a:xfrm>
              <a:off x="1150857" y="2347286"/>
              <a:ext cx="1521027" cy="122978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6"/>
              <a:endCxn id="11" idx="1"/>
            </p:cNvCxnSpPr>
            <p:nvPr/>
          </p:nvCxnSpPr>
          <p:spPr>
            <a:xfrm>
              <a:off x="1150857" y="2347286"/>
              <a:ext cx="1502199" cy="200478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6"/>
              <a:endCxn id="12" idx="1"/>
            </p:cNvCxnSpPr>
            <p:nvPr/>
          </p:nvCxnSpPr>
          <p:spPr>
            <a:xfrm>
              <a:off x="1150857" y="2347286"/>
              <a:ext cx="1483371" cy="265419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8" idx="6"/>
              <a:endCxn id="7" idx="1"/>
            </p:cNvCxnSpPr>
            <p:nvPr/>
          </p:nvCxnSpPr>
          <p:spPr>
            <a:xfrm flipV="1">
              <a:off x="1144501" y="2861328"/>
              <a:ext cx="1546211" cy="301033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8" idx="6"/>
              <a:endCxn id="10" idx="1"/>
            </p:cNvCxnSpPr>
            <p:nvPr/>
          </p:nvCxnSpPr>
          <p:spPr>
            <a:xfrm>
              <a:off x="1144501" y="3162361"/>
              <a:ext cx="1527383" cy="414709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11" idx="1"/>
            </p:cNvCxnSpPr>
            <p:nvPr/>
          </p:nvCxnSpPr>
          <p:spPr>
            <a:xfrm>
              <a:off x="1144501" y="3162361"/>
              <a:ext cx="1508555" cy="1189713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8" idx="6"/>
              <a:endCxn id="12" idx="1"/>
            </p:cNvCxnSpPr>
            <p:nvPr/>
          </p:nvCxnSpPr>
          <p:spPr>
            <a:xfrm>
              <a:off x="1144501" y="3162361"/>
              <a:ext cx="1489727" cy="1839119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6"/>
              <a:endCxn id="7" idx="1"/>
            </p:cNvCxnSpPr>
            <p:nvPr/>
          </p:nvCxnSpPr>
          <p:spPr>
            <a:xfrm flipV="1">
              <a:off x="1158305" y="2861328"/>
              <a:ext cx="1532407" cy="1212748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9" idx="6"/>
              <a:endCxn id="10" idx="1"/>
            </p:cNvCxnSpPr>
            <p:nvPr/>
          </p:nvCxnSpPr>
          <p:spPr>
            <a:xfrm flipV="1">
              <a:off x="1158305" y="3577070"/>
              <a:ext cx="1513579" cy="497006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9" idx="6"/>
              <a:endCxn id="11" idx="1"/>
            </p:cNvCxnSpPr>
            <p:nvPr/>
          </p:nvCxnSpPr>
          <p:spPr>
            <a:xfrm>
              <a:off x="1158305" y="4074076"/>
              <a:ext cx="1494751" cy="277998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9" idx="6"/>
              <a:endCxn id="12" idx="1"/>
            </p:cNvCxnSpPr>
            <p:nvPr/>
          </p:nvCxnSpPr>
          <p:spPr>
            <a:xfrm>
              <a:off x="1158305" y="4074076"/>
              <a:ext cx="1475923" cy="927404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6"/>
              <a:endCxn id="7" idx="1"/>
            </p:cNvCxnSpPr>
            <p:nvPr/>
          </p:nvCxnSpPr>
          <p:spPr>
            <a:xfrm flipV="1">
              <a:off x="1144501" y="2861328"/>
              <a:ext cx="1546211" cy="1812487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6"/>
              <a:endCxn id="10" idx="1"/>
            </p:cNvCxnSpPr>
            <p:nvPr/>
          </p:nvCxnSpPr>
          <p:spPr>
            <a:xfrm flipV="1">
              <a:off x="1144501" y="3577070"/>
              <a:ext cx="1527383" cy="1096745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3" idx="6"/>
              <a:endCxn id="11" idx="1"/>
            </p:cNvCxnSpPr>
            <p:nvPr/>
          </p:nvCxnSpPr>
          <p:spPr>
            <a:xfrm flipV="1">
              <a:off x="1144501" y="4352074"/>
              <a:ext cx="1508555" cy="321741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3" idx="6"/>
              <a:endCxn id="12" idx="1"/>
            </p:cNvCxnSpPr>
            <p:nvPr/>
          </p:nvCxnSpPr>
          <p:spPr>
            <a:xfrm>
              <a:off x="1144501" y="4673815"/>
              <a:ext cx="1489727" cy="327665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4" idx="6"/>
              <a:endCxn id="7" idx="1"/>
            </p:cNvCxnSpPr>
            <p:nvPr/>
          </p:nvCxnSpPr>
          <p:spPr>
            <a:xfrm flipV="1">
              <a:off x="1158305" y="2861328"/>
              <a:ext cx="1532407" cy="2461894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4" idx="6"/>
              <a:endCxn id="10" idx="1"/>
            </p:cNvCxnSpPr>
            <p:nvPr/>
          </p:nvCxnSpPr>
          <p:spPr>
            <a:xfrm flipV="1">
              <a:off x="1158305" y="3577070"/>
              <a:ext cx="1513579" cy="1746152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4" idx="6"/>
              <a:endCxn id="11" idx="1"/>
            </p:cNvCxnSpPr>
            <p:nvPr/>
          </p:nvCxnSpPr>
          <p:spPr>
            <a:xfrm flipV="1">
              <a:off x="1158305" y="4352074"/>
              <a:ext cx="1494751" cy="971148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4" idx="6"/>
              <a:endCxn id="12" idx="1"/>
            </p:cNvCxnSpPr>
            <p:nvPr/>
          </p:nvCxnSpPr>
          <p:spPr>
            <a:xfrm flipV="1">
              <a:off x="1158305" y="5001480"/>
              <a:ext cx="1475923" cy="321742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643709" y="2684959"/>
              <a:ext cx="985169" cy="7857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399857" y="1544908"/>
              <a:ext cx="1727486" cy="793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Hidden Topics</a:t>
              </a:r>
            </a:p>
            <a:p>
              <a:pPr algn="ctr"/>
              <a:r>
                <a:rPr lang="en-US" dirty="0" smtClean="0"/>
                <a:t>(latent semantic)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643709" y="3761506"/>
              <a:ext cx="985169" cy="3650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012923" y="2049346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006567" y="2864421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020371" y="3776136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006567" y="4375875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020371" y="5025282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950915" y="2635804"/>
              <a:ext cx="342455" cy="2734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932087" y="3351546"/>
              <a:ext cx="342455" cy="2734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913259" y="4126550"/>
              <a:ext cx="342455" cy="2734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94431" y="4775956"/>
              <a:ext cx="342455" cy="2734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47" name="Straight Connector 46"/>
            <p:cNvCxnSpPr>
              <a:stCxn id="38" idx="6"/>
              <a:endCxn id="35" idx="1"/>
            </p:cNvCxnSpPr>
            <p:nvPr/>
          </p:nvCxnSpPr>
          <p:spPr>
            <a:xfrm>
              <a:off x="4330434" y="2235724"/>
              <a:ext cx="1313275" cy="84211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39" idx="6"/>
              <a:endCxn id="35" idx="1"/>
            </p:cNvCxnSpPr>
            <p:nvPr/>
          </p:nvCxnSpPr>
          <p:spPr>
            <a:xfrm>
              <a:off x="4324078" y="3050799"/>
              <a:ext cx="1319631" cy="27044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0" idx="6"/>
              <a:endCxn id="35" idx="1"/>
            </p:cNvCxnSpPr>
            <p:nvPr/>
          </p:nvCxnSpPr>
          <p:spPr>
            <a:xfrm flipV="1">
              <a:off x="4337882" y="3077843"/>
              <a:ext cx="1305827" cy="884671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1" idx="6"/>
              <a:endCxn id="35" idx="1"/>
            </p:cNvCxnSpPr>
            <p:nvPr/>
          </p:nvCxnSpPr>
          <p:spPr>
            <a:xfrm flipV="1">
              <a:off x="4324078" y="3077843"/>
              <a:ext cx="1319631" cy="148441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2" idx="7"/>
              <a:endCxn id="35" idx="1"/>
            </p:cNvCxnSpPr>
            <p:nvPr/>
          </p:nvCxnSpPr>
          <p:spPr>
            <a:xfrm flipV="1">
              <a:off x="4291384" y="3077843"/>
              <a:ext cx="1352325" cy="2002028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8" idx="6"/>
              <a:endCxn id="37" idx="1"/>
            </p:cNvCxnSpPr>
            <p:nvPr/>
          </p:nvCxnSpPr>
          <p:spPr>
            <a:xfrm>
              <a:off x="4330434" y="2235724"/>
              <a:ext cx="1313275" cy="17083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39" idx="6"/>
              <a:endCxn id="37" idx="1"/>
            </p:cNvCxnSpPr>
            <p:nvPr/>
          </p:nvCxnSpPr>
          <p:spPr>
            <a:xfrm>
              <a:off x="4324078" y="3050799"/>
              <a:ext cx="1319631" cy="893229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0" idx="6"/>
              <a:endCxn id="37" idx="1"/>
            </p:cNvCxnSpPr>
            <p:nvPr/>
          </p:nvCxnSpPr>
          <p:spPr>
            <a:xfrm flipV="1">
              <a:off x="4337882" y="3944028"/>
              <a:ext cx="1305827" cy="18486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1" idx="6"/>
              <a:endCxn id="37" idx="1"/>
            </p:cNvCxnSpPr>
            <p:nvPr/>
          </p:nvCxnSpPr>
          <p:spPr>
            <a:xfrm flipV="1">
              <a:off x="4324078" y="3944028"/>
              <a:ext cx="1319631" cy="618225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2" idx="7"/>
              <a:endCxn id="37" idx="1"/>
            </p:cNvCxnSpPr>
            <p:nvPr/>
          </p:nvCxnSpPr>
          <p:spPr>
            <a:xfrm flipV="1">
              <a:off x="4291384" y="3944028"/>
              <a:ext cx="1352325" cy="1135843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5" idx="3"/>
              <a:endCxn id="43" idx="1"/>
            </p:cNvCxnSpPr>
            <p:nvPr/>
          </p:nvCxnSpPr>
          <p:spPr>
            <a:xfrm flipV="1">
              <a:off x="6628878" y="2772515"/>
              <a:ext cx="1322037" cy="30532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35" idx="3"/>
              <a:endCxn id="44" idx="1"/>
            </p:cNvCxnSpPr>
            <p:nvPr/>
          </p:nvCxnSpPr>
          <p:spPr>
            <a:xfrm>
              <a:off x="6628878" y="3077843"/>
              <a:ext cx="1303209" cy="410414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5" idx="3"/>
              <a:endCxn id="45" idx="1"/>
            </p:cNvCxnSpPr>
            <p:nvPr/>
          </p:nvCxnSpPr>
          <p:spPr>
            <a:xfrm>
              <a:off x="6628878" y="3077843"/>
              <a:ext cx="1284381" cy="1185418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5" idx="3"/>
              <a:endCxn id="46" idx="1"/>
            </p:cNvCxnSpPr>
            <p:nvPr/>
          </p:nvCxnSpPr>
          <p:spPr>
            <a:xfrm>
              <a:off x="6628878" y="3077843"/>
              <a:ext cx="1265553" cy="1834824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7" idx="3"/>
              <a:endCxn id="46" idx="1"/>
            </p:cNvCxnSpPr>
            <p:nvPr/>
          </p:nvCxnSpPr>
          <p:spPr>
            <a:xfrm>
              <a:off x="6628878" y="3944028"/>
              <a:ext cx="1265553" cy="968639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37" idx="3"/>
              <a:endCxn id="45" idx="1"/>
            </p:cNvCxnSpPr>
            <p:nvPr/>
          </p:nvCxnSpPr>
          <p:spPr>
            <a:xfrm>
              <a:off x="6628878" y="3944028"/>
              <a:ext cx="1284381" cy="319233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7" idx="3"/>
              <a:endCxn id="44" idx="1"/>
            </p:cNvCxnSpPr>
            <p:nvPr/>
          </p:nvCxnSpPr>
          <p:spPr>
            <a:xfrm flipV="1">
              <a:off x="6628878" y="3488257"/>
              <a:ext cx="1303209" cy="455771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7" idx="3"/>
              <a:endCxn id="43" idx="1"/>
            </p:cNvCxnSpPr>
            <p:nvPr/>
          </p:nvCxnSpPr>
          <p:spPr>
            <a:xfrm flipV="1">
              <a:off x="6628878" y="2772515"/>
              <a:ext cx="1322037" cy="117151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4153963" y="1532372"/>
              <a:ext cx="828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Users</a:t>
              </a:r>
              <a:endParaRPr 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716166" y="1396533"/>
              <a:ext cx="828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Sites</a:t>
              </a:r>
              <a:endParaRPr lang="en-US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643709" y="4494499"/>
              <a:ext cx="985169" cy="890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96" name="Straight Connector 95"/>
            <p:cNvCxnSpPr/>
            <p:nvPr/>
          </p:nvCxnSpPr>
          <p:spPr>
            <a:xfrm>
              <a:off x="5643709" y="4972478"/>
              <a:ext cx="985169" cy="27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38" idx="6"/>
              <a:endCxn id="76" idx="1"/>
            </p:cNvCxnSpPr>
            <p:nvPr/>
          </p:nvCxnSpPr>
          <p:spPr>
            <a:xfrm>
              <a:off x="4330434" y="2235724"/>
              <a:ext cx="1313275" cy="23033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38" idx="6"/>
            </p:cNvCxnSpPr>
            <p:nvPr/>
          </p:nvCxnSpPr>
          <p:spPr>
            <a:xfrm>
              <a:off x="4330434" y="2235724"/>
              <a:ext cx="1313275" cy="273675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76" idx="3"/>
              <a:endCxn id="43" idx="1"/>
            </p:cNvCxnSpPr>
            <p:nvPr/>
          </p:nvCxnSpPr>
          <p:spPr>
            <a:xfrm flipV="1">
              <a:off x="6628878" y="2772515"/>
              <a:ext cx="1322037" cy="17665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endCxn id="43" idx="1"/>
            </p:cNvCxnSpPr>
            <p:nvPr/>
          </p:nvCxnSpPr>
          <p:spPr>
            <a:xfrm flipV="1">
              <a:off x="6628878" y="2772515"/>
              <a:ext cx="1322037" cy="21999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Box 156"/>
            <p:cNvSpPr txBox="1"/>
            <p:nvPr/>
          </p:nvSpPr>
          <p:spPr>
            <a:xfrm>
              <a:off x="5574684" y="2937362"/>
              <a:ext cx="1093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* λ1 *</a:t>
              </a:r>
              <a:endParaRPr lang="en-US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780439" y="3757219"/>
              <a:ext cx="743585" cy="453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* λ2 * </a:t>
              </a:r>
              <a:endParaRPr lang="en-US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5885294" y="3420464"/>
              <a:ext cx="400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5885294" y="4147058"/>
              <a:ext cx="400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885294" y="4627933"/>
              <a:ext cx="400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+</a:t>
              </a:r>
              <a:endParaRPr lang="en-US" dirty="0"/>
            </a:p>
          </p:txBody>
        </p:sp>
      </p:grpSp>
      <p:sp>
        <p:nvSpPr>
          <p:cNvPr id="85" name="Rectangle 84"/>
          <p:cNvSpPr/>
          <p:nvPr/>
        </p:nvSpPr>
        <p:spPr>
          <a:xfrm>
            <a:off x="1518536" y="5306753"/>
            <a:ext cx="635024" cy="92229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4796251" y="5306753"/>
            <a:ext cx="635024" cy="92229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172363" y="5306752"/>
            <a:ext cx="599343" cy="62016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7653490" y="5306753"/>
            <a:ext cx="635024" cy="63502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6168202" y="5318928"/>
            <a:ext cx="146304" cy="15079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320602" y="5471328"/>
            <a:ext cx="146304" cy="15079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6473002" y="5623728"/>
            <a:ext cx="146304" cy="150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625402" y="5776128"/>
            <a:ext cx="146304" cy="1507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796251" y="5307258"/>
            <a:ext cx="635024" cy="1507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5" name="Rectangle 94"/>
          <p:cNvSpPr/>
          <p:nvPr/>
        </p:nvSpPr>
        <p:spPr>
          <a:xfrm rot="5400000">
            <a:off x="7411373" y="5548870"/>
            <a:ext cx="635024" cy="1507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615170" y="6240196"/>
            <a:ext cx="814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</a:t>
            </a:r>
            <a:endParaRPr lang="en-US" sz="2800" dirty="0"/>
          </a:p>
        </p:txBody>
      </p:sp>
      <p:sp>
        <p:nvSpPr>
          <p:cNvPr id="97" name="TextBox 96"/>
          <p:cNvSpPr txBox="1"/>
          <p:nvPr/>
        </p:nvSpPr>
        <p:spPr>
          <a:xfrm>
            <a:off x="3379082" y="6240196"/>
            <a:ext cx="814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=</a:t>
            </a:r>
            <a:endParaRPr lang="en-US" sz="2800" dirty="0"/>
          </a:p>
        </p:txBody>
      </p:sp>
      <p:sp>
        <p:nvSpPr>
          <p:cNvPr id="98" name="TextBox 97"/>
          <p:cNvSpPr txBox="1"/>
          <p:nvPr/>
        </p:nvSpPr>
        <p:spPr>
          <a:xfrm>
            <a:off x="4796251" y="6240196"/>
            <a:ext cx="814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U</a:t>
            </a:r>
            <a:endParaRPr lang="en-US" sz="2800" dirty="0"/>
          </a:p>
        </p:txBody>
      </p:sp>
      <p:sp>
        <p:nvSpPr>
          <p:cNvPr id="99" name="TextBox 98"/>
          <p:cNvSpPr txBox="1"/>
          <p:nvPr/>
        </p:nvSpPr>
        <p:spPr>
          <a:xfrm>
            <a:off x="6065758" y="6240196"/>
            <a:ext cx="814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</a:t>
            </a:r>
            <a:endParaRPr lang="en-US" sz="2800" dirty="0"/>
          </a:p>
        </p:txBody>
      </p:sp>
      <p:sp>
        <p:nvSpPr>
          <p:cNvPr id="100" name="TextBox 99"/>
          <p:cNvSpPr txBox="1"/>
          <p:nvPr/>
        </p:nvSpPr>
        <p:spPr>
          <a:xfrm>
            <a:off x="7544752" y="6240196"/>
            <a:ext cx="814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</a:t>
            </a:r>
            <a:r>
              <a:rPr lang="en-US" sz="2800" baseline="30000" dirty="0" smtClean="0"/>
              <a:t>T</a:t>
            </a:r>
            <a:endParaRPr lang="en-US" sz="2800" baseline="30000" dirty="0"/>
          </a:p>
        </p:txBody>
      </p:sp>
      <p:sp>
        <p:nvSpPr>
          <p:cNvPr id="101" name="Rectangle 100"/>
          <p:cNvSpPr/>
          <p:nvPr/>
        </p:nvSpPr>
        <p:spPr>
          <a:xfrm>
            <a:off x="1524497" y="5307783"/>
            <a:ext cx="146304" cy="1507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2322645" y="5458048"/>
            <a:ext cx="21128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weighted sum of element-wise products</a:t>
            </a:r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>
            <a:off x="4898100" y="4273569"/>
            <a:ext cx="3319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λ</a:t>
            </a:r>
            <a:r>
              <a:rPr lang="en-US" dirty="0" smtClean="0"/>
              <a:t>: singular values (weights)</a:t>
            </a:r>
          </a:p>
          <a:p>
            <a:pPr algn="ctr"/>
            <a:r>
              <a:rPr lang="en-US" dirty="0" smtClean="0"/>
              <a:t>related to eigenvalues (spectrum)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1423301" y="4949596"/>
            <a:ext cx="78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sites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 rot="16200000">
            <a:off x="940432" y="5589851"/>
            <a:ext cx="78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4677969" y="4937420"/>
            <a:ext cx="78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 rot="16200000">
            <a:off x="4235898" y="5589851"/>
            <a:ext cx="78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 rot="16200000">
            <a:off x="7075386" y="5437451"/>
            <a:ext cx="78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572362" y="4919900"/>
            <a:ext cx="78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sites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172363" y="5589852"/>
            <a:ext cx="300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6475082" y="5254396"/>
            <a:ext cx="300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554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Low Rank Approximation</a:t>
            </a:r>
            <a:br>
              <a:rPr lang="en-US" dirty="0"/>
            </a:br>
            <a:r>
              <a:rPr lang="en-US" dirty="0"/>
              <a:t>Linear Dimension Reduction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495671" y="1396533"/>
            <a:ext cx="8477493" cy="3352097"/>
            <a:chOff x="495672" y="1396533"/>
            <a:chExt cx="8048786" cy="4113066"/>
          </a:xfrm>
        </p:grpSpPr>
        <p:sp>
          <p:nvSpPr>
            <p:cNvPr id="4" name="TextBox 3"/>
            <p:cNvSpPr txBox="1"/>
            <p:nvPr/>
          </p:nvSpPr>
          <p:spPr>
            <a:xfrm>
              <a:off x="495672" y="1532372"/>
              <a:ext cx="828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Users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547293" y="1532372"/>
              <a:ext cx="726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Sites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833346" y="2160908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0712" y="2724617"/>
              <a:ext cx="342455" cy="2734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26990" y="2975983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40794" y="3887698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71884" y="3440359"/>
              <a:ext cx="342455" cy="2734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53056" y="4215363"/>
              <a:ext cx="342455" cy="2734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34228" y="4864769"/>
              <a:ext cx="342455" cy="2734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26990" y="4487437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40794" y="5136844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5" name="Straight Connector 14"/>
            <p:cNvCxnSpPr>
              <a:stCxn id="6" idx="6"/>
              <a:endCxn id="7" idx="1"/>
            </p:cNvCxnSpPr>
            <p:nvPr/>
          </p:nvCxnSpPr>
          <p:spPr>
            <a:xfrm>
              <a:off x="1150857" y="2347286"/>
              <a:ext cx="1539855" cy="5140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6"/>
              <a:endCxn id="10" idx="1"/>
            </p:cNvCxnSpPr>
            <p:nvPr/>
          </p:nvCxnSpPr>
          <p:spPr>
            <a:xfrm>
              <a:off x="1150857" y="2347286"/>
              <a:ext cx="1521027" cy="122978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6"/>
              <a:endCxn id="11" idx="1"/>
            </p:cNvCxnSpPr>
            <p:nvPr/>
          </p:nvCxnSpPr>
          <p:spPr>
            <a:xfrm>
              <a:off x="1150857" y="2347286"/>
              <a:ext cx="1502199" cy="200478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6"/>
              <a:endCxn id="12" idx="1"/>
            </p:cNvCxnSpPr>
            <p:nvPr/>
          </p:nvCxnSpPr>
          <p:spPr>
            <a:xfrm>
              <a:off x="1150857" y="2347286"/>
              <a:ext cx="1483371" cy="265419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8" idx="6"/>
              <a:endCxn id="7" idx="1"/>
            </p:cNvCxnSpPr>
            <p:nvPr/>
          </p:nvCxnSpPr>
          <p:spPr>
            <a:xfrm flipV="1">
              <a:off x="1144501" y="2861328"/>
              <a:ext cx="1546211" cy="301033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8" idx="6"/>
              <a:endCxn id="10" idx="1"/>
            </p:cNvCxnSpPr>
            <p:nvPr/>
          </p:nvCxnSpPr>
          <p:spPr>
            <a:xfrm>
              <a:off x="1144501" y="3162361"/>
              <a:ext cx="1527383" cy="414709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11" idx="1"/>
            </p:cNvCxnSpPr>
            <p:nvPr/>
          </p:nvCxnSpPr>
          <p:spPr>
            <a:xfrm>
              <a:off x="1144501" y="3162361"/>
              <a:ext cx="1508555" cy="1189713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8" idx="6"/>
              <a:endCxn id="12" idx="1"/>
            </p:cNvCxnSpPr>
            <p:nvPr/>
          </p:nvCxnSpPr>
          <p:spPr>
            <a:xfrm>
              <a:off x="1144501" y="3162361"/>
              <a:ext cx="1489727" cy="1839119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6"/>
              <a:endCxn id="7" idx="1"/>
            </p:cNvCxnSpPr>
            <p:nvPr/>
          </p:nvCxnSpPr>
          <p:spPr>
            <a:xfrm flipV="1">
              <a:off x="1158305" y="2861328"/>
              <a:ext cx="1532407" cy="1212748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9" idx="6"/>
              <a:endCxn id="10" idx="1"/>
            </p:cNvCxnSpPr>
            <p:nvPr/>
          </p:nvCxnSpPr>
          <p:spPr>
            <a:xfrm flipV="1">
              <a:off x="1158305" y="3577070"/>
              <a:ext cx="1513579" cy="497006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9" idx="6"/>
              <a:endCxn id="11" idx="1"/>
            </p:cNvCxnSpPr>
            <p:nvPr/>
          </p:nvCxnSpPr>
          <p:spPr>
            <a:xfrm>
              <a:off x="1158305" y="4074076"/>
              <a:ext cx="1494751" cy="277998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9" idx="6"/>
              <a:endCxn id="12" idx="1"/>
            </p:cNvCxnSpPr>
            <p:nvPr/>
          </p:nvCxnSpPr>
          <p:spPr>
            <a:xfrm>
              <a:off x="1158305" y="4074076"/>
              <a:ext cx="1475923" cy="927404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6"/>
              <a:endCxn id="7" idx="1"/>
            </p:cNvCxnSpPr>
            <p:nvPr/>
          </p:nvCxnSpPr>
          <p:spPr>
            <a:xfrm flipV="1">
              <a:off x="1144501" y="2861328"/>
              <a:ext cx="1546211" cy="1812487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6"/>
              <a:endCxn id="10" idx="1"/>
            </p:cNvCxnSpPr>
            <p:nvPr/>
          </p:nvCxnSpPr>
          <p:spPr>
            <a:xfrm flipV="1">
              <a:off x="1144501" y="3577070"/>
              <a:ext cx="1527383" cy="1096745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3" idx="6"/>
              <a:endCxn id="11" idx="1"/>
            </p:cNvCxnSpPr>
            <p:nvPr/>
          </p:nvCxnSpPr>
          <p:spPr>
            <a:xfrm flipV="1">
              <a:off x="1144501" y="4352074"/>
              <a:ext cx="1508555" cy="321741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3" idx="6"/>
              <a:endCxn id="12" idx="1"/>
            </p:cNvCxnSpPr>
            <p:nvPr/>
          </p:nvCxnSpPr>
          <p:spPr>
            <a:xfrm>
              <a:off x="1144501" y="4673815"/>
              <a:ext cx="1489727" cy="327665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4" idx="6"/>
              <a:endCxn id="7" idx="1"/>
            </p:cNvCxnSpPr>
            <p:nvPr/>
          </p:nvCxnSpPr>
          <p:spPr>
            <a:xfrm flipV="1">
              <a:off x="1158305" y="2861328"/>
              <a:ext cx="1532407" cy="2461894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4" idx="6"/>
              <a:endCxn id="10" idx="1"/>
            </p:cNvCxnSpPr>
            <p:nvPr/>
          </p:nvCxnSpPr>
          <p:spPr>
            <a:xfrm flipV="1">
              <a:off x="1158305" y="3577070"/>
              <a:ext cx="1513579" cy="1746152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4" idx="6"/>
              <a:endCxn id="11" idx="1"/>
            </p:cNvCxnSpPr>
            <p:nvPr/>
          </p:nvCxnSpPr>
          <p:spPr>
            <a:xfrm flipV="1">
              <a:off x="1158305" y="4352074"/>
              <a:ext cx="1494751" cy="971148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4" idx="6"/>
              <a:endCxn id="12" idx="1"/>
            </p:cNvCxnSpPr>
            <p:nvPr/>
          </p:nvCxnSpPr>
          <p:spPr>
            <a:xfrm flipV="1">
              <a:off x="1158305" y="5001480"/>
              <a:ext cx="1475923" cy="321742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643709" y="2684959"/>
              <a:ext cx="985169" cy="7857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399857" y="1544908"/>
              <a:ext cx="1727486" cy="793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Hidden Topics</a:t>
              </a:r>
            </a:p>
            <a:p>
              <a:pPr algn="ctr"/>
              <a:r>
                <a:rPr lang="en-US" dirty="0" smtClean="0"/>
                <a:t>(latent semantic)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643709" y="3761506"/>
              <a:ext cx="985169" cy="3650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012923" y="2049346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006567" y="2864421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020371" y="3776136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006567" y="4375875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020371" y="5025282"/>
              <a:ext cx="317511" cy="37275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950915" y="2635804"/>
              <a:ext cx="342455" cy="2734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932087" y="3351546"/>
              <a:ext cx="342455" cy="2734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913259" y="4126550"/>
              <a:ext cx="342455" cy="2734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94431" y="4775956"/>
              <a:ext cx="342455" cy="2734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47" name="Straight Connector 46"/>
            <p:cNvCxnSpPr>
              <a:stCxn id="38" idx="6"/>
              <a:endCxn id="35" idx="1"/>
            </p:cNvCxnSpPr>
            <p:nvPr/>
          </p:nvCxnSpPr>
          <p:spPr>
            <a:xfrm>
              <a:off x="4330434" y="2235724"/>
              <a:ext cx="1313275" cy="84211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39" idx="6"/>
              <a:endCxn id="35" idx="1"/>
            </p:cNvCxnSpPr>
            <p:nvPr/>
          </p:nvCxnSpPr>
          <p:spPr>
            <a:xfrm>
              <a:off x="4324078" y="3050799"/>
              <a:ext cx="1319631" cy="27044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0" idx="6"/>
              <a:endCxn id="35" idx="1"/>
            </p:cNvCxnSpPr>
            <p:nvPr/>
          </p:nvCxnSpPr>
          <p:spPr>
            <a:xfrm flipV="1">
              <a:off x="4337882" y="3077843"/>
              <a:ext cx="1305827" cy="884671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1" idx="6"/>
              <a:endCxn id="35" idx="1"/>
            </p:cNvCxnSpPr>
            <p:nvPr/>
          </p:nvCxnSpPr>
          <p:spPr>
            <a:xfrm flipV="1">
              <a:off x="4324078" y="3077843"/>
              <a:ext cx="1319631" cy="148441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2" idx="7"/>
              <a:endCxn id="35" idx="1"/>
            </p:cNvCxnSpPr>
            <p:nvPr/>
          </p:nvCxnSpPr>
          <p:spPr>
            <a:xfrm flipV="1">
              <a:off x="4291384" y="3077843"/>
              <a:ext cx="1352325" cy="2002028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8" idx="6"/>
              <a:endCxn id="37" idx="1"/>
            </p:cNvCxnSpPr>
            <p:nvPr/>
          </p:nvCxnSpPr>
          <p:spPr>
            <a:xfrm>
              <a:off x="4330434" y="2235724"/>
              <a:ext cx="1313275" cy="17083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39" idx="6"/>
              <a:endCxn id="37" idx="1"/>
            </p:cNvCxnSpPr>
            <p:nvPr/>
          </p:nvCxnSpPr>
          <p:spPr>
            <a:xfrm>
              <a:off x="4324078" y="3050799"/>
              <a:ext cx="1319631" cy="893229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0" idx="6"/>
              <a:endCxn id="37" idx="1"/>
            </p:cNvCxnSpPr>
            <p:nvPr/>
          </p:nvCxnSpPr>
          <p:spPr>
            <a:xfrm flipV="1">
              <a:off x="4337882" y="3944028"/>
              <a:ext cx="1305827" cy="18486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1" idx="6"/>
              <a:endCxn id="37" idx="1"/>
            </p:cNvCxnSpPr>
            <p:nvPr/>
          </p:nvCxnSpPr>
          <p:spPr>
            <a:xfrm flipV="1">
              <a:off x="4324078" y="3944028"/>
              <a:ext cx="1319631" cy="618225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2" idx="7"/>
              <a:endCxn id="37" idx="1"/>
            </p:cNvCxnSpPr>
            <p:nvPr/>
          </p:nvCxnSpPr>
          <p:spPr>
            <a:xfrm flipV="1">
              <a:off x="4291384" y="3944028"/>
              <a:ext cx="1352325" cy="1135843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5" idx="3"/>
              <a:endCxn id="43" idx="1"/>
            </p:cNvCxnSpPr>
            <p:nvPr/>
          </p:nvCxnSpPr>
          <p:spPr>
            <a:xfrm flipV="1">
              <a:off x="6628878" y="2772515"/>
              <a:ext cx="1322037" cy="30532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35" idx="3"/>
              <a:endCxn id="44" idx="1"/>
            </p:cNvCxnSpPr>
            <p:nvPr/>
          </p:nvCxnSpPr>
          <p:spPr>
            <a:xfrm>
              <a:off x="6628878" y="3077843"/>
              <a:ext cx="1303209" cy="410414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5" idx="3"/>
              <a:endCxn id="45" idx="1"/>
            </p:cNvCxnSpPr>
            <p:nvPr/>
          </p:nvCxnSpPr>
          <p:spPr>
            <a:xfrm>
              <a:off x="6628878" y="3077843"/>
              <a:ext cx="1284381" cy="1185418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5" idx="3"/>
              <a:endCxn id="46" idx="1"/>
            </p:cNvCxnSpPr>
            <p:nvPr/>
          </p:nvCxnSpPr>
          <p:spPr>
            <a:xfrm>
              <a:off x="6628878" y="3077843"/>
              <a:ext cx="1265553" cy="1834824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7" idx="3"/>
              <a:endCxn id="46" idx="1"/>
            </p:cNvCxnSpPr>
            <p:nvPr/>
          </p:nvCxnSpPr>
          <p:spPr>
            <a:xfrm>
              <a:off x="6628878" y="3944028"/>
              <a:ext cx="1265553" cy="968639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37" idx="3"/>
              <a:endCxn id="45" idx="1"/>
            </p:cNvCxnSpPr>
            <p:nvPr/>
          </p:nvCxnSpPr>
          <p:spPr>
            <a:xfrm>
              <a:off x="6628878" y="3944028"/>
              <a:ext cx="1284381" cy="319233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7" idx="3"/>
              <a:endCxn id="44" idx="1"/>
            </p:cNvCxnSpPr>
            <p:nvPr/>
          </p:nvCxnSpPr>
          <p:spPr>
            <a:xfrm flipV="1">
              <a:off x="6628878" y="3488257"/>
              <a:ext cx="1303209" cy="455771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7" idx="3"/>
              <a:endCxn id="43" idx="1"/>
            </p:cNvCxnSpPr>
            <p:nvPr/>
          </p:nvCxnSpPr>
          <p:spPr>
            <a:xfrm flipV="1">
              <a:off x="6628878" y="2772515"/>
              <a:ext cx="1322037" cy="117151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4153963" y="1532372"/>
              <a:ext cx="828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Users</a:t>
              </a:r>
              <a:endParaRPr 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716166" y="1396533"/>
              <a:ext cx="828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Sites</a:t>
              </a:r>
              <a:endParaRPr lang="en-US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643709" y="4494499"/>
              <a:ext cx="985169" cy="89065"/>
            </a:xfrm>
            <a:prstGeom prst="rect">
              <a:avLst/>
            </a:prstGeom>
            <a:no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96" name="Straight Connector 95"/>
            <p:cNvCxnSpPr/>
            <p:nvPr/>
          </p:nvCxnSpPr>
          <p:spPr>
            <a:xfrm>
              <a:off x="5643709" y="4972478"/>
              <a:ext cx="985169" cy="2786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Box 156"/>
            <p:cNvSpPr txBox="1"/>
            <p:nvPr/>
          </p:nvSpPr>
          <p:spPr>
            <a:xfrm>
              <a:off x="5574684" y="2937362"/>
              <a:ext cx="1093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* λ1 *</a:t>
              </a:r>
              <a:endParaRPr lang="en-US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763381" y="3757219"/>
              <a:ext cx="786408" cy="453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* λ2 * </a:t>
              </a:r>
              <a:endParaRPr lang="en-US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5885294" y="3420464"/>
              <a:ext cx="400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5885294" y="4147058"/>
              <a:ext cx="400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885294" y="4627933"/>
              <a:ext cx="400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+</a:t>
              </a:r>
              <a:endParaRPr lang="en-US" dirty="0"/>
            </a:p>
          </p:txBody>
        </p:sp>
      </p:grpSp>
      <p:sp>
        <p:nvSpPr>
          <p:cNvPr id="85" name="Rectangle 84"/>
          <p:cNvSpPr/>
          <p:nvPr/>
        </p:nvSpPr>
        <p:spPr>
          <a:xfrm>
            <a:off x="1518536" y="5306753"/>
            <a:ext cx="635024" cy="92229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4796251" y="5306753"/>
            <a:ext cx="635024" cy="92229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172363" y="5306752"/>
            <a:ext cx="599343" cy="62016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7653490" y="5306753"/>
            <a:ext cx="635024" cy="63502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6168202" y="5318928"/>
            <a:ext cx="146304" cy="15079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320602" y="5471328"/>
            <a:ext cx="146304" cy="15079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6473002" y="5623728"/>
            <a:ext cx="146304" cy="150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625402" y="5776128"/>
            <a:ext cx="146304" cy="150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796252" y="5307258"/>
            <a:ext cx="317512" cy="16407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5" name="Rectangle 94"/>
          <p:cNvSpPr/>
          <p:nvPr/>
        </p:nvSpPr>
        <p:spPr>
          <a:xfrm rot="5400000">
            <a:off x="7570397" y="5389845"/>
            <a:ext cx="316975" cy="15079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615170" y="6240196"/>
            <a:ext cx="814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</a:t>
            </a:r>
            <a:endParaRPr lang="en-US" sz="2800" dirty="0"/>
          </a:p>
        </p:txBody>
      </p:sp>
      <p:sp>
        <p:nvSpPr>
          <p:cNvPr id="97" name="TextBox 96"/>
          <p:cNvSpPr txBox="1"/>
          <p:nvPr/>
        </p:nvSpPr>
        <p:spPr>
          <a:xfrm>
            <a:off x="3379082" y="6240196"/>
            <a:ext cx="814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=</a:t>
            </a:r>
            <a:endParaRPr lang="en-US" sz="2800" dirty="0"/>
          </a:p>
        </p:txBody>
      </p:sp>
      <p:sp>
        <p:nvSpPr>
          <p:cNvPr id="98" name="TextBox 97"/>
          <p:cNvSpPr txBox="1"/>
          <p:nvPr/>
        </p:nvSpPr>
        <p:spPr>
          <a:xfrm>
            <a:off x="4796251" y="6240196"/>
            <a:ext cx="814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U</a:t>
            </a:r>
            <a:endParaRPr lang="en-US" sz="2800" dirty="0"/>
          </a:p>
        </p:txBody>
      </p:sp>
      <p:sp>
        <p:nvSpPr>
          <p:cNvPr id="99" name="TextBox 98"/>
          <p:cNvSpPr txBox="1"/>
          <p:nvPr/>
        </p:nvSpPr>
        <p:spPr>
          <a:xfrm>
            <a:off x="6065758" y="6240196"/>
            <a:ext cx="814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</a:t>
            </a:r>
            <a:endParaRPr lang="en-US" sz="2800" dirty="0"/>
          </a:p>
        </p:txBody>
      </p:sp>
      <p:sp>
        <p:nvSpPr>
          <p:cNvPr id="100" name="TextBox 99"/>
          <p:cNvSpPr txBox="1"/>
          <p:nvPr/>
        </p:nvSpPr>
        <p:spPr>
          <a:xfrm>
            <a:off x="7544752" y="6240196"/>
            <a:ext cx="814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</a:t>
            </a:r>
            <a:r>
              <a:rPr lang="en-US" sz="2800" baseline="30000" dirty="0" smtClean="0"/>
              <a:t>T</a:t>
            </a:r>
            <a:endParaRPr lang="en-US" sz="2800" baseline="30000" dirty="0"/>
          </a:p>
        </p:txBody>
      </p:sp>
      <p:sp>
        <p:nvSpPr>
          <p:cNvPr id="101" name="Rectangle 100"/>
          <p:cNvSpPr/>
          <p:nvPr/>
        </p:nvSpPr>
        <p:spPr>
          <a:xfrm>
            <a:off x="1524497" y="5307783"/>
            <a:ext cx="146304" cy="1507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2322645" y="5458048"/>
            <a:ext cx="21128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weighted sum of element-wise products</a:t>
            </a:r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>
            <a:off x="4898100" y="4273569"/>
            <a:ext cx="3319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λ</a:t>
            </a:r>
            <a:r>
              <a:rPr lang="en-US" dirty="0" smtClean="0"/>
              <a:t>: singular values (weights)</a:t>
            </a:r>
          </a:p>
          <a:p>
            <a:pPr algn="ctr"/>
            <a:r>
              <a:rPr lang="en-US" dirty="0" smtClean="0"/>
              <a:t>related to eigenvalues (spectrum)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1423301" y="4949596"/>
            <a:ext cx="78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sites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 rot="16200000">
            <a:off x="940432" y="5589851"/>
            <a:ext cx="78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4677969" y="4937420"/>
            <a:ext cx="78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 rot="16200000">
            <a:off x="4235898" y="5589851"/>
            <a:ext cx="78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 rot="16200000">
            <a:off x="7075386" y="5437451"/>
            <a:ext cx="78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572362" y="4919900"/>
            <a:ext cx="78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sites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172363" y="5589852"/>
            <a:ext cx="300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6475082" y="5254396"/>
            <a:ext cx="300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104" name="Straight Connector 103"/>
          <p:cNvCxnSpPr>
            <a:stCxn id="86" idx="0"/>
            <a:endCxn id="86" idx="2"/>
          </p:cNvCxnSpPr>
          <p:nvPr/>
        </p:nvCxnSpPr>
        <p:spPr>
          <a:xfrm>
            <a:off x="5113763" y="5306753"/>
            <a:ext cx="0" cy="922292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88" idx="1"/>
            <a:endCxn id="88" idx="3"/>
          </p:cNvCxnSpPr>
          <p:nvPr/>
        </p:nvCxnSpPr>
        <p:spPr>
          <a:xfrm>
            <a:off x="7653490" y="5624265"/>
            <a:ext cx="635024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460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fundamental Questions about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clustering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Why </a:t>
            </a:r>
            <a:r>
              <a:rPr lang="en-US" dirty="0"/>
              <a:t>is clustering useful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179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374" y="51800"/>
            <a:ext cx="2238205" cy="1698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8" y="562757"/>
            <a:ext cx="2305413" cy="15705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78" y="2133266"/>
            <a:ext cx="2315413" cy="15904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77" y="3696000"/>
            <a:ext cx="2305413" cy="15596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279" y="5149107"/>
            <a:ext cx="2305412" cy="15647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8985" y="3399199"/>
            <a:ext cx="2362286" cy="15974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4963" y="5120892"/>
            <a:ext cx="2336308" cy="157489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-480508" y="3196158"/>
            <a:ext cx="14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spectrum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16090" y="562757"/>
            <a:ext cx="135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λ1=7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16090" y="2168370"/>
            <a:ext cx="135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λ2=3.9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416090" y="3723760"/>
            <a:ext cx="135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λ3=3.8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416090" y="5239698"/>
            <a:ext cx="135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λ4=3.0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4963" y="1682575"/>
            <a:ext cx="2336308" cy="159497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93" y="4996638"/>
            <a:ext cx="2362286" cy="1699147"/>
          </a:xfrm>
          <a:prstGeom prst="rect">
            <a:avLst/>
          </a:prstGeom>
        </p:spPr>
      </p:pic>
      <p:cxnSp>
        <p:nvCxnSpPr>
          <p:cNvPr id="25" name="Straight Connector 24"/>
          <p:cNvCxnSpPr>
            <a:stCxn id="7" idx="3"/>
          </p:cNvCxnSpPr>
          <p:nvPr/>
        </p:nvCxnSpPr>
        <p:spPr>
          <a:xfrm>
            <a:off x="2961691" y="1348012"/>
            <a:ext cx="1041520" cy="1132049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114091" y="2928513"/>
            <a:ext cx="848453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114091" y="4599545"/>
            <a:ext cx="848453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2"/>
          </p:cNvCxnSpPr>
          <p:nvPr/>
        </p:nvCxnSpPr>
        <p:spPr>
          <a:xfrm>
            <a:off x="4773117" y="3277546"/>
            <a:ext cx="0" cy="418454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73117" y="4996638"/>
            <a:ext cx="0" cy="465078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154758" y="6173936"/>
            <a:ext cx="848453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366871" y="2347516"/>
            <a:ext cx="424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47" name="TextBox 46"/>
          <p:cNvSpPr txBox="1"/>
          <p:nvPr/>
        </p:nvSpPr>
        <p:spPr>
          <a:xfrm>
            <a:off x="3366871" y="4069113"/>
            <a:ext cx="424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48" name="TextBox 47"/>
          <p:cNvSpPr txBox="1"/>
          <p:nvPr/>
        </p:nvSpPr>
        <p:spPr>
          <a:xfrm>
            <a:off x="3366871" y="5745750"/>
            <a:ext cx="424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49" name="TextBox 48"/>
          <p:cNvSpPr txBox="1"/>
          <p:nvPr/>
        </p:nvSpPr>
        <p:spPr>
          <a:xfrm>
            <a:off x="4603097" y="1737798"/>
            <a:ext cx="174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Rank 2 approx.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14489" y="3436679"/>
            <a:ext cx="174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Rank 3 approx.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010469" y="5083361"/>
            <a:ext cx="174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Rank 4 approx.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237461" y="4996638"/>
            <a:ext cx="174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data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237461" y="1523822"/>
            <a:ext cx="14080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spectrum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 rot="16200000">
            <a:off x="6098615" y="584587"/>
            <a:ext cx="11575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λ value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408207" y="1132070"/>
            <a:ext cx="0" cy="5581805"/>
          </a:xfrm>
          <a:prstGeom prst="line">
            <a:avLst/>
          </a:prstGeom>
          <a:ln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875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48" y="1049236"/>
            <a:ext cx="8068208" cy="54878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2975" y="231307"/>
            <a:ext cx="62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Reconstructed data matrix using only the top 3 components.</a:t>
            </a:r>
          </a:p>
          <a:p>
            <a:r>
              <a:rPr lang="en-US" dirty="0" smtClean="0"/>
              <a:t>Hierarchical clustering works perfectly for both users and sites.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514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75870" y="344538"/>
            <a:ext cx="546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1052 users projected into top 4 principle dimensions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6429"/>
            <a:ext cx="9144000" cy="568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05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0949" y="529204"/>
            <a:ext cx="546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23 sites projected into top 4 principle dimensions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6598"/>
            <a:ext cx="9144000" cy="566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81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924" y="2306144"/>
            <a:ext cx="2566237" cy="16578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509" y="4459254"/>
            <a:ext cx="3186898" cy="21676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41942" y="1936812"/>
            <a:ext cx="121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3504647" y="2992444"/>
            <a:ext cx="121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sites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924" y="238706"/>
            <a:ext cx="2699483" cy="16778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030" y="2342361"/>
            <a:ext cx="2558429" cy="1806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346" y="238706"/>
            <a:ext cx="2238205" cy="1698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57433" y="1710728"/>
            <a:ext cx="14080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spectrum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18587" y="771493"/>
            <a:ext cx="11575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λ value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523654" y="4149121"/>
            <a:ext cx="1620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Bi-clustering</a:t>
            </a:r>
          </a:p>
          <a:p>
            <a:pPr algn="ctr"/>
            <a:r>
              <a:rPr lang="en-US" dirty="0" smtClean="0"/>
              <a:t>Co-clustering</a:t>
            </a:r>
            <a:endParaRPr lang="en-US" dirty="0"/>
          </a:p>
        </p:txBody>
      </p:sp>
      <p:cxnSp>
        <p:nvCxnSpPr>
          <p:cNvPr id="14" name="Curved Connector 13"/>
          <p:cNvCxnSpPr>
            <a:stCxn id="4" idx="3"/>
            <a:endCxn id="5" idx="3"/>
          </p:cNvCxnSpPr>
          <p:nvPr/>
        </p:nvCxnSpPr>
        <p:spPr>
          <a:xfrm>
            <a:off x="6858161" y="3135073"/>
            <a:ext cx="133246" cy="2408020"/>
          </a:xfrm>
          <a:prstGeom prst="curvedConnector3">
            <a:avLst>
              <a:gd name="adj1" fmla="val 499492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233751" y="690287"/>
            <a:ext cx="1394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Dimension reduction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2927353"/>
            <a:ext cx="1226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Dimension reduction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5659" y="4795452"/>
            <a:ext cx="3321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Spectral partitioning:</a:t>
            </a:r>
          </a:p>
          <a:p>
            <a:r>
              <a:rPr lang="en-US" dirty="0" smtClean="0"/>
              <a:t>Bi-partition data using top spectrum(s), recursively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2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956878"/>
            <a:ext cx="4486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Specifying the clustering problem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919493" y="386654"/>
            <a:ext cx="4017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Solving the clustering problem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80009" y="4008057"/>
            <a:ext cx="151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 space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8584" y="4506029"/>
            <a:ext cx="162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</a:rPr>
              <a:t>istance metric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17286" y="4008057"/>
            <a:ext cx="182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lustering criteria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58773" y="4522678"/>
            <a:ext cx="200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umber of clusters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99442" y="1238236"/>
            <a:ext cx="1254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NP-hard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10985" y="3408763"/>
            <a:ext cx="4279102" cy="1537975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80009" y="3408763"/>
            <a:ext cx="2747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Subjective Choices: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4763389" y="2208434"/>
            <a:ext cx="285334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d-dimensional space:</a:t>
            </a:r>
            <a:r>
              <a:rPr lang="en-US" b="1" i="1" dirty="0" smtClean="0"/>
              <a:t> O</a:t>
            </a:r>
            <a:r>
              <a:rPr lang="en-US" b="1" i="1" dirty="0"/>
              <a:t>(</a:t>
            </a:r>
            <a:r>
              <a:rPr lang="en-US" b="1" i="1" dirty="0" err="1"/>
              <a:t>n</a:t>
            </a:r>
            <a:r>
              <a:rPr lang="en-US" b="1" i="1" baseline="30000" dirty="0" err="1"/>
              <a:t>dk</a:t>
            </a:r>
            <a:r>
              <a:rPr lang="en-US" b="1" i="1" dirty="0" smtClean="0"/>
              <a:t>)</a:t>
            </a:r>
          </a:p>
          <a:p>
            <a:r>
              <a:rPr lang="en-US" b="1" i="1" dirty="0" smtClean="0"/>
              <a:t>n</a:t>
            </a:r>
            <a:r>
              <a:rPr lang="en-US" dirty="0"/>
              <a:t>: number of </a:t>
            </a:r>
            <a:r>
              <a:rPr lang="en-US" dirty="0" smtClean="0"/>
              <a:t>data</a:t>
            </a:r>
            <a:endParaRPr lang="en-US" dirty="0"/>
          </a:p>
          <a:p>
            <a:r>
              <a:rPr lang="en-US" b="1" i="1" dirty="0" smtClean="0"/>
              <a:t>d</a:t>
            </a:r>
            <a:r>
              <a:rPr lang="en-US" dirty="0"/>
              <a:t>: </a:t>
            </a:r>
            <a:r>
              <a:rPr lang="en-US" dirty="0" smtClean="0"/>
              <a:t>number of dimensions</a:t>
            </a:r>
            <a:endParaRPr lang="en-US" dirty="0"/>
          </a:p>
          <a:p>
            <a:r>
              <a:rPr lang="en-US" b="1" i="1" dirty="0" smtClean="0"/>
              <a:t>k</a:t>
            </a:r>
            <a:r>
              <a:rPr lang="en-US" dirty="0"/>
              <a:t>: number of clusters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08101" y="1772212"/>
            <a:ext cx="1628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Graph partition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57606" y="5113992"/>
            <a:ext cx="2079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Heuristic search</a:t>
            </a:r>
          </a:p>
          <a:p>
            <a:pPr algn="ctr"/>
            <a:r>
              <a:rPr lang="en-US" dirty="0" smtClean="0"/>
              <a:t>(greedy algorithm)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28080" y="4413408"/>
            <a:ext cx="2217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Dimension reduction</a:t>
            </a:r>
          </a:p>
          <a:p>
            <a:pPr algn="ctr"/>
            <a:r>
              <a:rPr lang="en-US" dirty="0" smtClean="0"/>
              <a:t>(reduce </a:t>
            </a:r>
            <a:r>
              <a:rPr lang="en-US" b="1" i="1" dirty="0" smtClean="0"/>
              <a:t>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926608" y="5113992"/>
            <a:ext cx="2217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Recursive bipartition</a:t>
            </a:r>
          </a:p>
          <a:p>
            <a:pPr algn="ctr"/>
            <a:r>
              <a:rPr lang="en-US" dirty="0" smtClean="0"/>
              <a:t>(reduce </a:t>
            </a:r>
            <a:r>
              <a:rPr lang="en-US" b="1" i="1" dirty="0" smtClean="0"/>
              <a:t>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728696" y="1109219"/>
            <a:ext cx="4279102" cy="2314601"/>
          </a:xfrm>
          <a:prstGeom prst="rect">
            <a:avLst/>
          </a:prstGeom>
          <a:noFill/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726632" y="3858766"/>
            <a:ext cx="4279102" cy="1911870"/>
          </a:xfrm>
          <a:prstGeom prst="rect">
            <a:avLst/>
          </a:prstGeom>
          <a:noFill/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728695" y="3883803"/>
            <a:ext cx="257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General Strategies: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110441" y="6102134"/>
            <a:ext cx="893670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Tens of clustering algorithms: k-means, agglomerative hierarchical clustering, spectral clustering, kernel-based clustering, </a:t>
            </a:r>
            <a:r>
              <a:rPr lang="en-US" dirty="0"/>
              <a:t>GMM</a:t>
            </a:r>
            <a:r>
              <a:rPr lang="en-US" dirty="0" smtClean="0"/>
              <a:t>, other probabilistic models … 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3997" y="325099"/>
            <a:ext cx="28780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Two Challenges</a:t>
            </a:r>
            <a:endParaRPr lang="en-US" sz="3200" dirty="0"/>
          </a:p>
        </p:txBody>
      </p:sp>
      <p:cxnSp>
        <p:nvCxnSpPr>
          <p:cNvPr id="24" name="Straight Connector 23"/>
          <p:cNvCxnSpPr>
            <a:stCxn id="23" idx="2"/>
            <a:endCxn id="4" idx="0"/>
          </p:cNvCxnSpPr>
          <p:nvPr/>
        </p:nvCxnSpPr>
        <p:spPr>
          <a:xfrm>
            <a:off x="2243018" y="909875"/>
            <a:ext cx="0" cy="1047003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" idx="3"/>
            <a:endCxn id="5" idx="1"/>
          </p:cNvCxnSpPr>
          <p:nvPr/>
        </p:nvCxnSpPr>
        <p:spPr>
          <a:xfrm>
            <a:off x="3682039" y="617487"/>
            <a:ext cx="1237454" cy="0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5" idx="2"/>
            <a:endCxn id="10" idx="0"/>
          </p:cNvCxnSpPr>
          <p:nvPr/>
        </p:nvCxnSpPr>
        <p:spPr>
          <a:xfrm flipH="1">
            <a:off x="6926608" y="848319"/>
            <a:ext cx="1493" cy="389917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4" idx="2"/>
            <a:endCxn id="12" idx="0"/>
          </p:cNvCxnSpPr>
          <p:nvPr/>
        </p:nvCxnSpPr>
        <p:spPr>
          <a:xfrm>
            <a:off x="2243018" y="2418543"/>
            <a:ext cx="7518" cy="990220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9" idx="2"/>
            <a:endCxn id="20" idx="0"/>
          </p:cNvCxnSpPr>
          <p:nvPr/>
        </p:nvCxnSpPr>
        <p:spPr>
          <a:xfrm flipH="1">
            <a:off x="6866183" y="3423820"/>
            <a:ext cx="2064" cy="434946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2" idx="2"/>
            <a:endCxn id="22" idx="0"/>
          </p:cNvCxnSpPr>
          <p:nvPr/>
        </p:nvCxnSpPr>
        <p:spPr>
          <a:xfrm>
            <a:off x="2250536" y="4946738"/>
            <a:ext cx="2328259" cy="1155396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0" idx="2"/>
            <a:endCxn id="22" idx="0"/>
          </p:cNvCxnSpPr>
          <p:nvPr/>
        </p:nvCxnSpPr>
        <p:spPr>
          <a:xfrm flipH="1">
            <a:off x="4578795" y="5770636"/>
            <a:ext cx="2287388" cy="331498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10" idx="1"/>
            <a:endCxn id="14" idx="0"/>
          </p:cNvCxnSpPr>
          <p:nvPr/>
        </p:nvCxnSpPr>
        <p:spPr>
          <a:xfrm flipH="1">
            <a:off x="6190059" y="1469069"/>
            <a:ext cx="109383" cy="739365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0" idx="3"/>
            <a:endCxn id="15" idx="0"/>
          </p:cNvCxnSpPr>
          <p:nvPr/>
        </p:nvCxnSpPr>
        <p:spPr>
          <a:xfrm>
            <a:off x="7553774" y="1469069"/>
            <a:ext cx="568631" cy="303143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04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Many Clusters Are There?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31" y="1417638"/>
            <a:ext cx="8205269" cy="533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0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64881"/>
            <a:ext cx="7791123" cy="5098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Generated by Two Bivariate Gaussian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3963808">
            <a:off x="4138952" y="956077"/>
            <a:ext cx="493539" cy="4463105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/>
        </p:nvSpPr>
        <p:spPr>
          <a:xfrm rot="4053430">
            <a:off x="4006436" y="2989549"/>
            <a:ext cx="895746" cy="3310359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01024" y="1753329"/>
            <a:ext cx="4776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well will k-means clustering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4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0" y="1801480"/>
            <a:ext cx="9144000" cy="4928986"/>
            <a:chOff x="0" y="1532341"/>
            <a:chExt cx="9144000" cy="49289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532341"/>
              <a:ext cx="9144000" cy="4928986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641812" y="3137131"/>
              <a:ext cx="3685900" cy="112884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2222585" y="3137131"/>
              <a:ext cx="455560" cy="1266899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 rot="3230299">
              <a:off x="7007239" y="1645898"/>
              <a:ext cx="348138" cy="296987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3266653">
              <a:off x="6773994" y="3422131"/>
              <a:ext cx="659571" cy="2046634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5439118" y="2084666"/>
              <a:ext cx="3561656" cy="2526450"/>
            </a:xfrm>
            <a:custGeom>
              <a:avLst/>
              <a:gdLst>
                <a:gd name="connsiteX0" fmla="*/ 0 w 3561656"/>
                <a:gd name="connsiteY0" fmla="*/ 2526450 h 2526450"/>
                <a:gd name="connsiteX1" fmla="*/ 1159609 w 3561656"/>
                <a:gd name="connsiteY1" fmla="*/ 1932804 h 2526450"/>
                <a:gd name="connsiteX2" fmla="*/ 2954242 w 3561656"/>
                <a:gd name="connsiteY2" fmla="*/ 717899 h 2526450"/>
                <a:gd name="connsiteX3" fmla="*/ 3561656 w 3561656"/>
                <a:gd name="connsiteY3" fmla="*/ 0 h 252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1656" h="2526450">
                  <a:moveTo>
                    <a:pt x="0" y="2526450"/>
                  </a:moveTo>
                  <a:cubicBezTo>
                    <a:pt x="333617" y="2380339"/>
                    <a:pt x="667235" y="2234229"/>
                    <a:pt x="1159609" y="1932804"/>
                  </a:cubicBezTo>
                  <a:cubicBezTo>
                    <a:pt x="1651983" y="1631379"/>
                    <a:pt x="2553901" y="1040033"/>
                    <a:pt x="2954242" y="717899"/>
                  </a:cubicBezTo>
                  <a:cubicBezTo>
                    <a:pt x="3354583" y="395765"/>
                    <a:pt x="3561656" y="0"/>
                    <a:pt x="3561656" y="0"/>
                  </a:cubicBezTo>
                </a:path>
              </a:pathLst>
            </a:cu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835735"/>
              </p:ext>
            </p:extLst>
          </p:nvPr>
        </p:nvGraphicFramePr>
        <p:xfrm>
          <a:off x="264958" y="193280"/>
          <a:ext cx="749337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2664"/>
                <a:gridCol w="2877662"/>
                <a:gridCol w="2513052"/>
              </a:tblGrid>
              <a:tr h="22071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Method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K-means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Gaussian Mixture Model</a:t>
                      </a:r>
                      <a:endParaRPr 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Distance metric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Euclidean distance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Mahalanobis distance</a:t>
                      </a:r>
                      <a:endParaRPr 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Cluster</a:t>
                      </a:r>
                      <a:r>
                        <a:rPr lang="en-US" sz="1600" b="1" baseline="0" dirty="0" smtClean="0"/>
                        <a:t> representation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Exclusive membership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Probabilistic membership</a:t>
                      </a:r>
                      <a:endParaRPr 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Clustering Criteria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Minimize distance-to-center^2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Maximum likelihood</a:t>
                      </a:r>
                      <a:endParaRPr 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Result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 lot of errors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Perfect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0" name="Group 49"/>
          <p:cNvGrpSpPr/>
          <p:nvPr/>
        </p:nvGrpSpPr>
        <p:grpSpPr>
          <a:xfrm>
            <a:off x="738839" y="2125199"/>
            <a:ext cx="1745923" cy="1031822"/>
            <a:chOff x="7503225" y="537540"/>
            <a:chExt cx="1745923" cy="1031822"/>
          </a:xfrm>
        </p:grpSpPr>
        <p:sp>
          <p:nvSpPr>
            <p:cNvPr id="43" name="Isosceles Triangle 42"/>
            <p:cNvSpPr/>
            <p:nvPr/>
          </p:nvSpPr>
          <p:spPr>
            <a:xfrm>
              <a:off x="7978066" y="823154"/>
              <a:ext cx="210073" cy="165669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8524308" y="823154"/>
              <a:ext cx="172760" cy="1932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704744" y="537540"/>
              <a:ext cx="14116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</a:t>
              </a:r>
              <a:r>
                <a:rPr lang="en-US" sz="1200" dirty="0" smtClean="0"/>
                <a:t>ctual class (shape)</a:t>
              </a:r>
              <a:endParaRPr lang="en-US" sz="1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503225" y="1075801"/>
              <a:ext cx="17459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computed class (color)</a:t>
              </a:r>
              <a:endParaRPr lang="en-US" sz="12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915743" y="1378774"/>
              <a:ext cx="358663" cy="1905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519016" y="1370176"/>
              <a:ext cx="358663" cy="19058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397704" y="2102991"/>
            <a:ext cx="1745923" cy="1031822"/>
            <a:chOff x="7503225" y="537540"/>
            <a:chExt cx="1745923" cy="1031822"/>
          </a:xfrm>
        </p:grpSpPr>
        <p:sp>
          <p:nvSpPr>
            <p:cNvPr id="52" name="Isosceles Triangle 51"/>
            <p:cNvSpPr/>
            <p:nvPr/>
          </p:nvSpPr>
          <p:spPr>
            <a:xfrm>
              <a:off x="7978066" y="823154"/>
              <a:ext cx="210073" cy="165669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8524308" y="823154"/>
              <a:ext cx="172760" cy="1932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704744" y="537540"/>
              <a:ext cx="14116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</a:t>
              </a:r>
              <a:r>
                <a:rPr lang="en-US" sz="1200" dirty="0" smtClean="0"/>
                <a:t>ctual class (shape)</a:t>
              </a:r>
              <a:endParaRPr lang="en-US" sz="12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503225" y="1075801"/>
              <a:ext cx="17459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computed class (color)</a:t>
              </a:r>
              <a:endParaRPr lang="en-US" sz="1200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915743" y="1378774"/>
              <a:ext cx="358663" cy="1905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519016" y="1370176"/>
              <a:ext cx="358663" cy="19058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8761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847" y="964556"/>
            <a:ext cx="2418766" cy="224873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83853" y="345143"/>
            <a:ext cx="369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 data points in 2-dimensional space</a:t>
            </a:r>
            <a:endParaRPr lang="en-US" dirty="0"/>
          </a:p>
        </p:txBody>
      </p:sp>
      <p:grpSp>
        <p:nvGrpSpPr>
          <p:cNvPr id="67" name="Group 66"/>
          <p:cNvGrpSpPr/>
          <p:nvPr/>
        </p:nvGrpSpPr>
        <p:grpSpPr>
          <a:xfrm>
            <a:off x="96634" y="4749711"/>
            <a:ext cx="3851557" cy="1785015"/>
            <a:chOff x="96634" y="4749711"/>
            <a:chExt cx="3851557" cy="1785015"/>
          </a:xfrm>
        </p:grpSpPr>
        <p:sp>
          <p:nvSpPr>
            <p:cNvPr id="20" name="TextBox 19"/>
            <p:cNvSpPr txBox="1"/>
            <p:nvPr/>
          </p:nvSpPr>
          <p:spPr>
            <a:xfrm>
              <a:off x="96634" y="4749711"/>
              <a:ext cx="21949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/>
                <a:t>N*N</a:t>
              </a:r>
              <a:r>
                <a:rPr lang="en-US" dirty="0" smtClean="0"/>
                <a:t> kernel matrix</a:t>
              </a:r>
            </a:p>
            <a:p>
              <a:r>
                <a:rPr lang="en-US" dirty="0" smtClean="0"/>
                <a:t>(dot-produce matrix,</a:t>
              </a:r>
            </a:p>
            <a:p>
              <a:r>
                <a:rPr lang="en-US" dirty="0" smtClean="0"/>
                <a:t>Inner-product matrix)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98680" y="4953917"/>
              <a:ext cx="1449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smtClean="0"/>
                <a:t>x</a:t>
              </a:r>
              <a:r>
                <a:rPr lang="en-US" i="1" baseline="-25000" dirty="0" smtClean="0"/>
                <a:t>i</a:t>
              </a:r>
              <a:r>
                <a:rPr lang="en-US" i="1" dirty="0" smtClean="0"/>
                <a:t>x</a:t>
              </a:r>
              <a:r>
                <a:rPr lang="en-US" i="1" baseline="-25000" dirty="0" smtClean="0"/>
                <a:t>j</a:t>
              </a:r>
              <a:r>
                <a:rPr lang="en-US" i="1" dirty="0" smtClean="0"/>
                <a:t> + y</a:t>
              </a:r>
              <a:r>
                <a:rPr lang="en-US" i="1" baseline="-25000" dirty="0" smtClean="0"/>
                <a:t>i</a:t>
              </a:r>
              <a:r>
                <a:rPr lang="en-US" i="1" dirty="0" smtClean="0"/>
                <a:t>y</a:t>
              </a:r>
              <a:r>
                <a:rPr lang="en-US" i="1" baseline="-25000" dirty="0" smtClean="0"/>
                <a:t>j </a:t>
              </a:r>
              <a:r>
                <a:rPr lang="en-US" i="1" dirty="0" smtClean="0"/>
                <a:t>= </a:t>
              </a:r>
              <a:r>
                <a:rPr lang="en-US" b="1" i="1" dirty="0" smtClean="0"/>
                <a:t>k</a:t>
              </a:r>
              <a:r>
                <a:rPr lang="en-US" b="1" i="1" baseline="-25000" dirty="0" smtClean="0"/>
                <a:t>ij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527144" y="4984413"/>
              <a:ext cx="411480" cy="3562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888663" y="5711766"/>
              <a:ext cx="822960" cy="8229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103253" y="5929880"/>
              <a:ext cx="3962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/>
                <a:t>k</a:t>
              </a:r>
              <a:r>
                <a:rPr lang="en-US" b="1" i="1" baseline="-25000" dirty="0"/>
                <a:t>ij</a:t>
              </a:r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96634" y="3583723"/>
            <a:ext cx="3919244" cy="823494"/>
            <a:chOff x="96634" y="3583723"/>
            <a:chExt cx="3919244" cy="823494"/>
          </a:xfrm>
        </p:grpSpPr>
        <p:sp>
          <p:nvSpPr>
            <p:cNvPr id="19" name="TextBox 18"/>
            <p:cNvSpPr txBox="1"/>
            <p:nvPr/>
          </p:nvSpPr>
          <p:spPr>
            <a:xfrm>
              <a:off x="96634" y="3760352"/>
              <a:ext cx="17946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Feature space</a:t>
              </a:r>
            </a:p>
            <a:p>
              <a:r>
                <a:rPr lang="en-US" b="1" i="1" dirty="0" smtClean="0"/>
                <a:t>N*d matrix</a:t>
              </a:r>
              <a:endParaRPr lang="en-US" b="1" i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498680" y="3729319"/>
              <a:ext cx="704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x</a:t>
              </a:r>
              <a:r>
                <a:rPr lang="en-US" i="1" baseline="-25000" dirty="0"/>
                <a:t>i</a:t>
              </a:r>
              <a:r>
                <a:rPr lang="en-US" dirty="0" smtClean="0"/>
                <a:t>, </a:t>
              </a:r>
              <a:r>
                <a:rPr lang="en-US" i="1" dirty="0" smtClean="0"/>
                <a:t>y</a:t>
              </a:r>
              <a:r>
                <a:rPr lang="en-US" i="1" baseline="-25000" dirty="0" smtClean="0"/>
                <a:t>i</a:t>
              </a:r>
              <a:endParaRPr lang="en-US" dirty="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3591786" y="3583723"/>
              <a:ext cx="216472" cy="822960"/>
              <a:chOff x="3591786" y="3583723"/>
              <a:chExt cx="216472" cy="82296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3596169" y="3583723"/>
                <a:ext cx="212089" cy="8229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91786" y="3729319"/>
                <a:ext cx="1198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i="1" dirty="0" smtClean="0"/>
                  <a:t>x</a:t>
                </a:r>
                <a:endParaRPr lang="en-US" dirty="0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3799406" y="3584257"/>
              <a:ext cx="216472" cy="822960"/>
              <a:chOff x="3591786" y="3583723"/>
              <a:chExt cx="216472" cy="822960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3596169" y="3583723"/>
                <a:ext cx="212089" cy="8229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3591786" y="3729319"/>
                <a:ext cx="1198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i="1" dirty="0" smtClean="0"/>
                  <a:t>y</a:t>
                </a:r>
                <a:endParaRPr lang="en-US" dirty="0"/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711623" y="4953917"/>
            <a:ext cx="4624863" cy="1601919"/>
            <a:chOff x="3711623" y="4953917"/>
            <a:chExt cx="4624863" cy="1601919"/>
          </a:xfrm>
        </p:grpSpPr>
        <p:grpSp>
          <p:nvGrpSpPr>
            <p:cNvPr id="68" name="Group 67"/>
            <p:cNvGrpSpPr/>
            <p:nvPr/>
          </p:nvGrpSpPr>
          <p:grpSpPr>
            <a:xfrm>
              <a:off x="3711623" y="5732876"/>
              <a:ext cx="4624863" cy="822960"/>
              <a:chOff x="3711623" y="5732876"/>
              <a:chExt cx="4624863" cy="82296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4410655" y="5774294"/>
                <a:ext cx="25539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i="1" dirty="0" smtClean="0"/>
                  <a:t>Kernel trick</a:t>
                </a:r>
              </a:p>
              <a:p>
                <a:pPr algn="ctr"/>
                <a:r>
                  <a:rPr lang="en-US" dirty="0" smtClean="0"/>
                  <a:t>(Polynomial kernel)</a:t>
                </a:r>
                <a:endParaRPr lang="en-US" b="1" i="1" dirty="0"/>
              </a:p>
            </p:txBody>
          </p:sp>
          <p:cxnSp>
            <p:nvCxnSpPr>
              <p:cNvPr id="30" name="Curved Connector 29"/>
              <p:cNvCxnSpPr>
                <a:stCxn id="44" idx="3"/>
                <a:endCxn id="45" idx="1"/>
              </p:cNvCxnSpPr>
              <p:nvPr/>
            </p:nvCxnSpPr>
            <p:spPr>
              <a:xfrm>
                <a:off x="3711623" y="6123246"/>
                <a:ext cx="3801903" cy="21110"/>
              </a:xfrm>
              <a:prstGeom prst="curvedConnector3">
                <a:avLst>
                  <a:gd name="adj1" fmla="val 50000"/>
                </a:avLst>
              </a:prstGeom>
              <a:ln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/>
              <p:cNvSpPr/>
              <p:nvPr/>
            </p:nvSpPr>
            <p:spPr>
              <a:xfrm>
                <a:off x="7513526" y="5732876"/>
                <a:ext cx="822960" cy="8229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7639442" y="5938580"/>
                <a:ext cx="4916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i="1" dirty="0" smtClean="0"/>
                  <a:t>k</a:t>
                </a:r>
                <a:r>
                  <a:rPr lang="en-US" b="1" i="1" baseline="-25000" dirty="0" smtClean="0"/>
                  <a:t>ij</a:t>
                </a:r>
                <a:r>
                  <a:rPr lang="en-US" b="1" i="1" baseline="30000" dirty="0" smtClean="0"/>
                  <a:t>2</a:t>
                </a:r>
                <a:endParaRPr lang="en-US" i="1" baseline="30000" dirty="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115251" y="4953917"/>
              <a:ext cx="2939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smtClean="0"/>
                <a:t>x</a:t>
              </a:r>
              <a:r>
                <a:rPr lang="en-US" i="1" baseline="-25000" dirty="0" smtClean="0"/>
                <a:t>i</a:t>
              </a:r>
              <a:r>
                <a:rPr lang="en-US" i="1" baseline="30000" dirty="0" smtClean="0"/>
                <a:t>2 </a:t>
              </a:r>
              <a:r>
                <a:rPr lang="en-US" i="1" dirty="0" smtClean="0"/>
                <a:t>x</a:t>
              </a:r>
              <a:r>
                <a:rPr lang="en-US" i="1" baseline="-25000" dirty="0" smtClean="0"/>
                <a:t>j</a:t>
              </a:r>
              <a:r>
                <a:rPr lang="en-US" i="1" baseline="30000" dirty="0" smtClean="0"/>
                <a:t>2</a:t>
              </a:r>
              <a:r>
                <a:rPr lang="en-US" i="1" dirty="0" smtClean="0"/>
                <a:t> + y</a:t>
              </a:r>
              <a:r>
                <a:rPr lang="en-US" i="1" baseline="-25000" dirty="0" smtClean="0"/>
                <a:t>i</a:t>
              </a:r>
              <a:r>
                <a:rPr lang="en-US" i="1" baseline="30000" dirty="0" smtClean="0"/>
                <a:t>2 </a:t>
              </a:r>
              <a:r>
                <a:rPr lang="en-US" i="1" dirty="0" smtClean="0"/>
                <a:t>y</a:t>
              </a:r>
              <a:r>
                <a:rPr lang="en-US" i="1" baseline="-25000" dirty="0" smtClean="0"/>
                <a:t>j</a:t>
              </a:r>
              <a:r>
                <a:rPr lang="en-US" i="1" baseline="30000" dirty="0" smtClean="0"/>
                <a:t>2 </a:t>
              </a:r>
              <a:r>
                <a:rPr lang="en-US" i="1" dirty="0" smtClean="0"/>
                <a:t>+2x</a:t>
              </a:r>
              <a:r>
                <a:rPr lang="en-US" i="1" baseline="-25000" dirty="0" smtClean="0"/>
                <a:t>i</a:t>
              </a:r>
              <a:r>
                <a:rPr lang="en-US" i="1" dirty="0" smtClean="0"/>
                <a:t>y</a:t>
              </a:r>
              <a:r>
                <a:rPr lang="en-US" i="1" baseline="-25000" dirty="0" smtClean="0"/>
                <a:t>i</a:t>
              </a:r>
              <a:r>
                <a:rPr lang="en-US" i="1" dirty="0" smtClean="0"/>
                <a:t>x</a:t>
              </a:r>
              <a:r>
                <a:rPr lang="en-US" i="1" baseline="-25000" dirty="0" smtClean="0"/>
                <a:t>j</a:t>
              </a:r>
              <a:r>
                <a:rPr lang="en-US" i="1" dirty="0" smtClean="0"/>
                <a:t>y</a:t>
              </a:r>
              <a:r>
                <a:rPr lang="en-US" i="1" baseline="-25000" dirty="0" smtClean="0"/>
                <a:t>j</a:t>
              </a:r>
              <a:r>
                <a:rPr lang="en-US" i="1" dirty="0"/>
                <a:t>= </a:t>
              </a:r>
              <a:r>
                <a:rPr lang="en-US" b="1" i="1" dirty="0" smtClean="0"/>
                <a:t>k</a:t>
              </a:r>
              <a:r>
                <a:rPr lang="en-US" b="1" i="1" baseline="-25000" dirty="0" smtClean="0"/>
                <a:t>ij</a:t>
              </a:r>
              <a:r>
                <a:rPr lang="en-US" b="1" i="1" baseline="30000" dirty="0" smtClean="0"/>
                <a:t>2</a:t>
              </a:r>
              <a:endParaRPr lang="en-US" i="1" baseline="30000" dirty="0" smtClean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440827" y="4984413"/>
              <a:ext cx="411480" cy="3562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898613" y="160477"/>
            <a:ext cx="3729431" cy="4246206"/>
            <a:chOff x="4898613" y="160477"/>
            <a:chExt cx="3729431" cy="424620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7606" y="700507"/>
              <a:ext cx="2940438" cy="233330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115252" y="160477"/>
              <a:ext cx="3512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N data points on 2D </a:t>
              </a:r>
              <a:r>
                <a:rPr lang="en-US" b="1" i="1" dirty="0" smtClean="0"/>
                <a:t>manifold</a:t>
              </a:r>
              <a:r>
                <a:rPr lang="en-US" dirty="0" smtClean="0"/>
                <a:t> </a:t>
              </a:r>
              <a:r>
                <a:rPr lang="en-US" b="1" i="1" dirty="0" smtClean="0"/>
                <a:t>embedded</a:t>
              </a:r>
              <a:r>
                <a:rPr lang="en-US" dirty="0" smtClean="0"/>
                <a:t> in 3-dimensional space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98613" y="3775928"/>
              <a:ext cx="2953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x</a:t>
              </a:r>
              <a:r>
                <a:rPr lang="en-US" i="1" baseline="-25000" dirty="0" smtClean="0"/>
                <a:t>i </a:t>
              </a:r>
              <a:r>
                <a:rPr lang="en-US" i="1" dirty="0" smtClean="0"/>
                <a:t>= x</a:t>
              </a:r>
              <a:r>
                <a:rPr lang="en-US" i="1" baseline="-25000" dirty="0" smtClean="0"/>
                <a:t>i</a:t>
              </a:r>
              <a:r>
                <a:rPr lang="en-US" baseline="30000" dirty="0" smtClean="0"/>
                <a:t>2</a:t>
              </a:r>
              <a:r>
                <a:rPr lang="en-US" dirty="0" smtClean="0"/>
                <a:t>, y</a:t>
              </a:r>
              <a:r>
                <a:rPr lang="en-US" i="1" baseline="-25000" dirty="0" smtClean="0"/>
                <a:t>i </a:t>
              </a:r>
              <a:r>
                <a:rPr lang="en-US" dirty="0" smtClean="0"/>
                <a:t>= </a:t>
              </a:r>
              <a:r>
                <a:rPr lang="en-US" i="1" dirty="0" smtClean="0"/>
                <a:t>y</a:t>
              </a:r>
              <a:r>
                <a:rPr lang="en-US" i="1" baseline="-25000" dirty="0" smtClean="0"/>
                <a:t>i</a:t>
              </a:r>
              <a:r>
                <a:rPr lang="en-US" baseline="30000" dirty="0" smtClean="0"/>
                <a:t>2</a:t>
              </a:r>
              <a:r>
                <a:rPr lang="en-US" dirty="0" smtClean="0"/>
                <a:t>, z</a:t>
              </a:r>
              <a:r>
                <a:rPr lang="en-US" i="1" baseline="-25000" dirty="0" smtClean="0"/>
                <a:t>i </a:t>
              </a:r>
              <a:r>
                <a:rPr lang="en-US" dirty="0" smtClean="0"/>
                <a:t>= </a:t>
              </a:r>
              <a:r>
                <a:rPr lang="en-US" i="1" dirty="0" smtClean="0"/>
                <a:t>x</a:t>
              </a:r>
              <a:r>
                <a:rPr lang="en-US" i="1" baseline="-25000" dirty="0" smtClean="0"/>
                <a:t>i</a:t>
              </a:r>
              <a:r>
                <a:rPr lang="en-US" dirty="0" smtClean="0"/>
                <a:t>*</a:t>
              </a:r>
              <a:r>
                <a:rPr lang="en-US" i="1" dirty="0" smtClean="0"/>
                <a:t>y</a:t>
              </a:r>
              <a:r>
                <a:rPr lang="en-US" i="1" baseline="-25000" dirty="0" smtClean="0"/>
                <a:t>i</a:t>
              </a:r>
              <a:r>
                <a:rPr lang="en-US" dirty="0" smtClean="0"/>
                <a:t>*sqrt(2)</a:t>
              </a:r>
              <a:endParaRPr lang="en-US" dirty="0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7967385" y="3583189"/>
              <a:ext cx="216472" cy="822960"/>
              <a:chOff x="3591786" y="3583723"/>
              <a:chExt cx="216472" cy="822960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3596169" y="3583723"/>
                <a:ext cx="212089" cy="8229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3591786" y="3729319"/>
                <a:ext cx="1198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i="1" dirty="0" smtClean="0"/>
                  <a:t>x</a:t>
                </a:r>
                <a:endParaRPr lang="en-US" dirty="0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8175005" y="3583723"/>
              <a:ext cx="216472" cy="822960"/>
              <a:chOff x="3591786" y="3583723"/>
              <a:chExt cx="216472" cy="822960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3596169" y="3583723"/>
                <a:ext cx="212089" cy="8229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591786" y="3729319"/>
                <a:ext cx="1198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i="1" dirty="0" smtClean="0"/>
                  <a:t>y</a:t>
                </a:r>
                <a:endParaRPr lang="en-US" dirty="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8390140" y="3582075"/>
              <a:ext cx="216472" cy="822960"/>
              <a:chOff x="3591786" y="3583723"/>
              <a:chExt cx="216472" cy="82296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3596169" y="3583723"/>
                <a:ext cx="212089" cy="8229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3591786" y="3729319"/>
                <a:ext cx="1198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i="1" dirty="0" smtClean="0"/>
                  <a:t>z</a:t>
                </a:r>
                <a:endParaRPr lang="en-US" dirty="0"/>
              </a:p>
            </p:txBody>
          </p:sp>
        </p:grpSp>
      </p:grpSp>
      <p:sp>
        <p:nvSpPr>
          <p:cNvPr id="65" name="TextBox 64"/>
          <p:cNvSpPr txBox="1"/>
          <p:nvPr/>
        </p:nvSpPr>
        <p:spPr>
          <a:xfrm>
            <a:off x="289902" y="1076848"/>
            <a:ext cx="220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K-means won</a:t>
            </a:r>
            <a:r>
              <a:rPr lang="fr-FR" dirty="0" smtClean="0"/>
              <a:t>’</a:t>
            </a:r>
            <a:r>
              <a:rPr lang="en-US" dirty="0" smtClean="0"/>
              <a:t>t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0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Two fundamental Questions about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clustering?</a:t>
            </a:r>
          </a:p>
          <a:p>
            <a:pPr lvl="1"/>
            <a:r>
              <a:rPr lang="en-US" dirty="0" smtClean="0"/>
              <a:t>Grouping objects (data points)</a:t>
            </a:r>
          </a:p>
        </p:txBody>
      </p: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636475" y="2645238"/>
            <a:ext cx="7605474" cy="1514900"/>
            <a:chOff x="36" y="642"/>
            <a:chExt cx="5760" cy="1413"/>
          </a:xfrm>
        </p:grpSpPr>
        <p:pic>
          <p:nvPicPr>
            <p:cNvPr id="6" name="Picture 7" descr="Edna Krabapp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" y="789"/>
              <a:ext cx="513" cy="1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8" descr="Principal Seymour  Skinn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4" y="828"/>
              <a:ext cx="514" cy="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6" y="1365"/>
              <a:ext cx="576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9" name="Picture 10" descr="Groundskeeper Willi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" y="920"/>
              <a:ext cx="569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" y="865"/>
              <a:ext cx="635" cy="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1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5" y="753"/>
              <a:ext cx="580" cy="10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" y="806"/>
              <a:ext cx="592" cy="1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3" name="Picture 1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7" y="1090"/>
              <a:ext cx="454" cy="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4" name="Picture 1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" y="1096"/>
              <a:ext cx="306" cy="6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5" name="Picture 16" descr="bios_family_marge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" y="642"/>
              <a:ext cx="459" cy="1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TextBox 15"/>
          <p:cNvSpPr txBox="1"/>
          <p:nvPr/>
        </p:nvSpPr>
        <p:spPr>
          <a:xfrm>
            <a:off x="768936" y="4280027"/>
            <a:ext cx="2471471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Unsupervised learning</a:t>
            </a:r>
          </a:p>
          <a:p>
            <a:pPr algn="ctr"/>
            <a:r>
              <a:rPr lang="en-US" dirty="0" smtClean="0"/>
              <a:t>(clustering)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300999" y="4280027"/>
            <a:ext cx="2401568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Supervised learning</a:t>
            </a:r>
          </a:p>
          <a:p>
            <a:pPr algn="ctr"/>
            <a:r>
              <a:rPr lang="en-US" dirty="0" smtClean="0"/>
              <a:t>(associative learning)</a:t>
            </a:r>
            <a:endParaRPr lang="en-US" dirty="0"/>
          </a:p>
        </p:txBody>
      </p: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318918" y="5248680"/>
            <a:ext cx="4019539" cy="800100"/>
            <a:chOff x="96" y="2583"/>
            <a:chExt cx="5508" cy="1563"/>
          </a:xfrm>
        </p:grpSpPr>
        <p:grpSp>
          <p:nvGrpSpPr>
            <p:cNvPr id="21" name="Group 20"/>
            <p:cNvGrpSpPr>
              <a:grpSpLocks/>
            </p:cNvGrpSpPr>
            <p:nvPr/>
          </p:nvGrpSpPr>
          <p:grpSpPr bwMode="auto">
            <a:xfrm>
              <a:off x="120" y="2802"/>
              <a:ext cx="5484" cy="1344"/>
              <a:chOff x="120" y="2802"/>
              <a:chExt cx="5484" cy="1344"/>
            </a:xfrm>
          </p:grpSpPr>
          <p:grpSp>
            <p:nvGrpSpPr>
              <p:cNvPr id="41" name="Group 21"/>
              <p:cNvGrpSpPr>
                <a:grpSpLocks/>
              </p:cNvGrpSpPr>
              <p:nvPr/>
            </p:nvGrpSpPr>
            <p:grpSpPr bwMode="auto">
              <a:xfrm>
                <a:off x="120" y="2802"/>
                <a:ext cx="2286" cy="1344"/>
                <a:chOff x="156" y="2634"/>
                <a:chExt cx="2286" cy="1344"/>
              </a:xfrm>
            </p:grpSpPr>
            <p:sp>
              <p:nvSpPr>
                <p:cNvPr id="45" name="Rectangle 22"/>
                <p:cNvSpPr>
                  <a:spLocks noChangeArrowheads="1"/>
                </p:cNvSpPr>
                <p:nvPr/>
              </p:nvSpPr>
              <p:spPr bwMode="auto">
                <a:xfrm>
                  <a:off x="156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46" name="Rectangle 23"/>
                <p:cNvSpPr>
                  <a:spLocks noChangeArrowheads="1"/>
                </p:cNvSpPr>
                <p:nvPr/>
              </p:nvSpPr>
              <p:spPr bwMode="auto">
                <a:xfrm>
                  <a:off x="1362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42" name="Group 24"/>
              <p:cNvGrpSpPr>
                <a:grpSpLocks/>
              </p:cNvGrpSpPr>
              <p:nvPr/>
            </p:nvGrpSpPr>
            <p:grpSpPr bwMode="auto">
              <a:xfrm>
                <a:off x="3238" y="2802"/>
                <a:ext cx="2366" cy="1344"/>
                <a:chOff x="76" y="2634"/>
                <a:chExt cx="2366" cy="1344"/>
              </a:xfrm>
            </p:grpSpPr>
            <p:sp>
              <p:nvSpPr>
                <p:cNvPr id="43" name="Rectangle 25"/>
                <p:cNvSpPr>
                  <a:spLocks noChangeArrowheads="1"/>
                </p:cNvSpPr>
                <p:nvPr/>
              </p:nvSpPr>
              <p:spPr bwMode="auto">
                <a:xfrm>
                  <a:off x="76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44" name="Rectangle 26"/>
                <p:cNvSpPr>
                  <a:spLocks noChangeArrowheads="1"/>
                </p:cNvSpPr>
                <p:nvPr/>
              </p:nvSpPr>
              <p:spPr bwMode="auto">
                <a:xfrm>
                  <a:off x="1362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</p:grpSp>
        <p:sp>
          <p:nvSpPr>
            <p:cNvPr id="22" name="Rectangle 27"/>
            <p:cNvSpPr>
              <a:spLocks noChangeArrowheads="1"/>
            </p:cNvSpPr>
            <p:nvPr/>
          </p:nvSpPr>
          <p:spPr bwMode="auto">
            <a:xfrm>
              <a:off x="96" y="2583"/>
              <a:ext cx="3408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23" name="Picture 28" descr="Edna Krabapp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" y="3460"/>
              <a:ext cx="303" cy="6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9" descr="Principal Seymour  Skinn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841"/>
              <a:ext cx="304" cy="6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30" descr="Groundskeeper Willi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2" y="2859"/>
              <a:ext cx="336" cy="5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3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" y="3523"/>
              <a:ext cx="375" cy="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7" name="Picture 3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" y="2821"/>
              <a:ext cx="343" cy="6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8" name="Picture 3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" y="3033"/>
              <a:ext cx="375" cy="6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9" name="Picture 3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" y="3608"/>
              <a:ext cx="269" cy="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0" name="Picture 3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" y="3702"/>
              <a:ext cx="181" cy="4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1" name="Picture 36" descr="bios_family_marge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" y="2887"/>
              <a:ext cx="272" cy="8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37" descr="Edna Krabapp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" y="2878"/>
              <a:ext cx="303" cy="6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38" descr="Principal Seymour  Skinn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8" y="3477"/>
              <a:ext cx="304" cy="6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39" descr="Groundskeeper Willi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" y="3561"/>
              <a:ext cx="336" cy="5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" y="2821"/>
              <a:ext cx="375" cy="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6" name="Picture 4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" y="2833"/>
              <a:ext cx="343" cy="6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7" name="Picture 4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" y="3524"/>
              <a:ext cx="351" cy="6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8" name="Picture 4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0" y="3002"/>
              <a:ext cx="269" cy="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9" name="Picture 4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" y="3642"/>
              <a:ext cx="181" cy="4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0" name="Picture 45" descr="bios_family_marge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7" y="2845"/>
              <a:ext cx="272" cy="8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TextBox 46"/>
          <p:cNvSpPr txBox="1"/>
          <p:nvPr/>
        </p:nvSpPr>
        <p:spPr>
          <a:xfrm>
            <a:off x="1062547" y="6132618"/>
            <a:ext cx="2311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“subjective” groupings</a:t>
            </a:r>
          </a:p>
          <a:p>
            <a:pPr algn="ctr"/>
            <a:r>
              <a:rPr lang="en-US"/>
              <a:t>h</a:t>
            </a:r>
            <a:r>
              <a:rPr lang="en-US" smtClean="0"/>
              <a:t>uman </a:t>
            </a:r>
            <a:r>
              <a:rPr lang="en-US" dirty="0" smtClean="0"/>
              <a:t>interpretable</a:t>
            </a:r>
            <a:endParaRPr lang="en-US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42049"/>
              </p:ext>
            </p:extLst>
          </p:nvPr>
        </p:nvGraphicFramePr>
        <p:xfrm>
          <a:off x="7950142" y="4926358"/>
          <a:ext cx="901646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646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Class labels</a:t>
                      </a:r>
                      <a:endParaRPr 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Good</a:t>
                      </a:r>
                      <a:endParaRPr 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Bad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5" name="Straight Connector 54"/>
          <p:cNvCxnSpPr/>
          <p:nvPr/>
        </p:nvCxnSpPr>
        <p:spPr>
          <a:xfrm>
            <a:off x="4516253" y="4160138"/>
            <a:ext cx="0" cy="2697862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28" descr="Edna Krabapp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848" y="5697616"/>
            <a:ext cx="221118" cy="33580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29" descr="Principal Seymour  Skinn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811" y="5306922"/>
            <a:ext cx="221848" cy="33427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30" descr="Groundskeeper Will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207" y="5252804"/>
            <a:ext cx="245201" cy="26311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3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01" y="5811738"/>
            <a:ext cx="273661" cy="2856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3" name="Picture 3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757" y="6132618"/>
            <a:ext cx="250309" cy="3168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4" name="Picture 3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063" y="5752451"/>
            <a:ext cx="273661" cy="331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5" name="Picture 3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502" y="6253700"/>
            <a:ext cx="196306" cy="2267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6" name="Picture 3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571" y="6219195"/>
            <a:ext cx="132087" cy="2103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7" name="Picture 36" descr="bios_family_marg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162" y="5228806"/>
            <a:ext cx="198496" cy="42794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691594"/>
              </p:ext>
            </p:extLst>
          </p:nvPr>
        </p:nvGraphicFramePr>
        <p:xfrm>
          <a:off x="8081844" y="6083650"/>
          <a:ext cx="604956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956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Values</a:t>
                      </a:r>
                      <a:endParaRPr 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6433069" y="5168422"/>
            <a:ext cx="103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classification</a:t>
            </a:r>
            <a:endParaRPr 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6694739" y="6291086"/>
            <a:ext cx="979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regression</a:t>
            </a:r>
            <a:endParaRPr lang="en-US" sz="1200" dirty="0"/>
          </a:p>
        </p:txBody>
      </p:sp>
      <p:cxnSp>
        <p:nvCxnSpPr>
          <p:cNvPr id="72" name="Straight Connector 71"/>
          <p:cNvCxnSpPr>
            <a:endCxn id="53" idx="1"/>
          </p:cNvCxnSpPr>
          <p:nvPr/>
        </p:nvCxnSpPr>
        <p:spPr>
          <a:xfrm flipV="1">
            <a:off x="6433069" y="5337838"/>
            <a:ext cx="1517073" cy="34954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69" idx="1"/>
          </p:cNvCxnSpPr>
          <p:nvPr/>
        </p:nvCxnSpPr>
        <p:spPr>
          <a:xfrm>
            <a:off x="6533359" y="6000150"/>
            <a:ext cx="1548485" cy="35782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915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99932" y="569669"/>
            <a:ext cx="635024" cy="92229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77647" y="569669"/>
            <a:ext cx="635024" cy="92229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53759" y="569668"/>
            <a:ext cx="599343" cy="62016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134886" y="569669"/>
            <a:ext cx="635024" cy="63502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49598" y="581844"/>
            <a:ext cx="146304" cy="15079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01998" y="734244"/>
            <a:ext cx="146304" cy="15079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954398" y="886644"/>
            <a:ext cx="146304" cy="150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06798" y="1039044"/>
            <a:ext cx="146304" cy="1507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77647" y="570174"/>
            <a:ext cx="635024" cy="1507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 rot="5400000">
            <a:off x="7892769" y="811786"/>
            <a:ext cx="635024" cy="1507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096566" y="1503112"/>
            <a:ext cx="814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7271" y="1016862"/>
            <a:ext cx="43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=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5277647" y="1503112"/>
            <a:ext cx="814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U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6547154" y="1241502"/>
            <a:ext cx="814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8026148" y="1375988"/>
            <a:ext cx="814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</a:t>
            </a:r>
            <a:r>
              <a:rPr lang="en-US" sz="2800" baseline="30000" dirty="0" smtClean="0"/>
              <a:t>T</a:t>
            </a:r>
            <a:endParaRPr lang="en-US" sz="2800" baseline="30000" dirty="0"/>
          </a:p>
        </p:txBody>
      </p:sp>
      <p:sp>
        <p:nvSpPr>
          <p:cNvPr id="19" name="Rectangle 18"/>
          <p:cNvSpPr/>
          <p:nvPr/>
        </p:nvSpPr>
        <p:spPr>
          <a:xfrm>
            <a:off x="2005893" y="570699"/>
            <a:ext cx="146304" cy="1507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804041" y="606135"/>
            <a:ext cx="21128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weighted sum of element-wise products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904697" y="212512"/>
            <a:ext cx="78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sites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1421828" y="852767"/>
            <a:ext cx="78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159365" y="200336"/>
            <a:ext cx="78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717294" y="852767"/>
            <a:ext cx="78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7556782" y="700367"/>
            <a:ext cx="78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053758" y="182816"/>
            <a:ext cx="78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sites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653759" y="852768"/>
            <a:ext cx="300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956478" y="517312"/>
            <a:ext cx="300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133" name="Group 132"/>
          <p:cNvGrpSpPr/>
          <p:nvPr/>
        </p:nvGrpSpPr>
        <p:grpSpPr>
          <a:xfrm>
            <a:off x="561648" y="1449842"/>
            <a:ext cx="1267060" cy="1841528"/>
            <a:chOff x="561648" y="1449842"/>
            <a:chExt cx="1267060" cy="1841528"/>
          </a:xfrm>
        </p:grpSpPr>
        <p:sp>
          <p:nvSpPr>
            <p:cNvPr id="40" name="TextBox 39"/>
            <p:cNvSpPr txBox="1"/>
            <p:nvPr/>
          </p:nvSpPr>
          <p:spPr>
            <a:xfrm rot="16200000">
              <a:off x="352875" y="2200459"/>
              <a:ext cx="786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users</a:t>
              </a:r>
              <a:endParaRPr lang="en-US" dirty="0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930979" y="1449842"/>
              <a:ext cx="897729" cy="1841528"/>
              <a:chOff x="335115" y="3406432"/>
              <a:chExt cx="897729" cy="184152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337062" y="3856944"/>
                <a:ext cx="895782" cy="9222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62726" y="4724740"/>
                <a:ext cx="8144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K</a:t>
                </a:r>
                <a:endParaRPr lang="en-US" sz="2800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62726" y="3406432"/>
                <a:ext cx="786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users</a:t>
                </a:r>
                <a:endParaRPr lang="en-US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35115" y="3852487"/>
                <a:ext cx="170661" cy="170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4" name="Group 133"/>
          <p:cNvGrpSpPr/>
          <p:nvPr/>
        </p:nvGrpSpPr>
        <p:grpSpPr>
          <a:xfrm>
            <a:off x="3225540" y="1529133"/>
            <a:ext cx="1134776" cy="1677564"/>
            <a:chOff x="3225540" y="1529133"/>
            <a:chExt cx="1134776" cy="1677564"/>
          </a:xfrm>
        </p:grpSpPr>
        <p:sp>
          <p:nvSpPr>
            <p:cNvPr id="33" name="TextBox 32"/>
            <p:cNvSpPr txBox="1"/>
            <p:nvPr/>
          </p:nvSpPr>
          <p:spPr>
            <a:xfrm rot="16200000">
              <a:off x="3016767" y="2157251"/>
              <a:ext cx="786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users</a:t>
              </a:r>
              <a:endParaRPr lang="en-US" dirty="0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3545829" y="1529133"/>
              <a:ext cx="814487" cy="1677564"/>
              <a:chOff x="1710822" y="3516419"/>
              <a:chExt cx="814487" cy="1677564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806057" y="3873576"/>
                <a:ext cx="635024" cy="9222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710822" y="4670763"/>
                <a:ext cx="8144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M</a:t>
                </a:r>
                <a:endParaRPr lang="en-US" sz="2800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710822" y="3516419"/>
                <a:ext cx="786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sites</a:t>
                </a:r>
                <a:endParaRPr lang="en-US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801466" y="3873576"/>
                <a:ext cx="635024" cy="150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4" name="Group 73"/>
          <p:cNvGrpSpPr/>
          <p:nvPr/>
        </p:nvGrpSpPr>
        <p:grpSpPr>
          <a:xfrm>
            <a:off x="6568689" y="1659798"/>
            <a:ext cx="1448828" cy="1675593"/>
            <a:chOff x="2747005" y="3460413"/>
            <a:chExt cx="1448828" cy="1675593"/>
          </a:xfrm>
        </p:grpSpPr>
        <p:sp>
          <p:nvSpPr>
            <p:cNvPr id="36" name="Rectangle 35"/>
            <p:cNvSpPr/>
            <p:nvPr/>
          </p:nvSpPr>
          <p:spPr>
            <a:xfrm>
              <a:off x="3116334" y="3935726"/>
              <a:ext cx="1079499" cy="635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367591" y="4612786"/>
              <a:ext cx="814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M</a:t>
              </a:r>
              <a:r>
                <a:rPr lang="en-US" sz="2800" baseline="30000" dirty="0" smtClean="0"/>
                <a:t>T</a:t>
              </a:r>
              <a:endParaRPr lang="en-US" sz="2800" baseline="30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290675" y="3460413"/>
              <a:ext cx="786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users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2538232" y="3992645"/>
              <a:ext cx="786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sites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rot="5400000">
              <a:off x="2877091" y="4177843"/>
              <a:ext cx="635024" cy="1507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604222" y="2431669"/>
            <a:ext cx="43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=</a:t>
            </a:r>
            <a:endParaRPr lang="en-US" sz="2800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1394404" y="3069993"/>
            <a:ext cx="7593407" cy="1859629"/>
            <a:chOff x="1394404" y="3083799"/>
            <a:chExt cx="7593407" cy="1859629"/>
          </a:xfrm>
        </p:grpSpPr>
        <p:sp>
          <p:nvSpPr>
            <p:cNvPr id="46" name="TextBox 45"/>
            <p:cNvSpPr txBox="1"/>
            <p:nvPr/>
          </p:nvSpPr>
          <p:spPr>
            <a:xfrm>
              <a:off x="1394404" y="3621724"/>
              <a:ext cx="4343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=</a:t>
              </a:r>
              <a:endParaRPr lang="en-US" sz="2800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1981124" y="3083799"/>
              <a:ext cx="1166067" cy="1825996"/>
              <a:chOff x="5129020" y="3267974"/>
              <a:chExt cx="1166067" cy="1825996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5480600" y="3637307"/>
                <a:ext cx="635024" cy="9222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480600" y="3637812"/>
                <a:ext cx="635024" cy="150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5480600" y="4570750"/>
                <a:ext cx="8144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U</a:t>
                </a:r>
                <a:endParaRPr lang="en-US" sz="280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362318" y="3267974"/>
                <a:ext cx="786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topics</a:t>
                </a:r>
                <a:endParaRPr lang="en-US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 rot="16200000">
                <a:off x="4920247" y="3920405"/>
                <a:ext cx="786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users</a:t>
                </a:r>
                <a:endParaRPr lang="en-US" dirty="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4139505" y="3294579"/>
              <a:ext cx="1075080" cy="1637698"/>
              <a:chOff x="7968508" y="3250454"/>
              <a:chExt cx="1075080" cy="1637698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8337839" y="3637307"/>
                <a:ext cx="635024" cy="6350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5400000">
                <a:off x="8095722" y="3879424"/>
                <a:ext cx="635024" cy="150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8229101" y="4364932"/>
                <a:ext cx="8144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V</a:t>
                </a:r>
                <a:r>
                  <a:rPr lang="en-US" sz="2800" baseline="30000" dirty="0" smtClean="0"/>
                  <a:t>T</a:t>
                </a:r>
                <a:endParaRPr lang="en-US" sz="2800" baseline="30000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 rot="16200000">
                <a:off x="7759735" y="3768005"/>
                <a:ext cx="786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topics</a:t>
                </a:r>
                <a:endParaRPr lang="en-US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8256711" y="3250454"/>
                <a:ext cx="786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sites</a:t>
                </a:r>
                <a:endParaRPr lang="en-US" dirty="0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3193723" y="3629075"/>
              <a:ext cx="814487" cy="1314353"/>
              <a:chOff x="6235396" y="3584950"/>
              <a:chExt cx="814487" cy="1314353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6342001" y="3637306"/>
                <a:ext cx="599343" cy="6201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337840" y="3649482"/>
                <a:ext cx="146304" cy="15079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490240" y="3801882"/>
                <a:ext cx="146304" cy="15079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642640" y="3954282"/>
                <a:ext cx="146304" cy="15079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795040" y="4106682"/>
                <a:ext cx="146304" cy="150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235396" y="4376083"/>
                <a:ext cx="8144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D</a:t>
                </a:r>
                <a:endParaRPr lang="en-US" sz="2800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42001" y="3920406"/>
                <a:ext cx="300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6644720" y="3584950"/>
                <a:ext cx="300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 rot="5400000">
              <a:off x="5273101" y="3600344"/>
              <a:ext cx="1638065" cy="1026536"/>
              <a:chOff x="7968508" y="3559232"/>
              <a:chExt cx="1638065" cy="1026536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8337839" y="3637307"/>
                <a:ext cx="635024" cy="6350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 rot="5400000">
                <a:off x="8095722" y="3879424"/>
                <a:ext cx="635024" cy="150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 rot="16200000">
                <a:off x="8937719" y="3704866"/>
                <a:ext cx="8144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V</a:t>
                </a:r>
                <a:endParaRPr lang="en-US" sz="2800" baseline="30000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 rot="16200000">
                <a:off x="7759735" y="3768005"/>
                <a:ext cx="786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topics</a:t>
                </a:r>
                <a:endParaRPr lang="en-US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8256714" y="4216436"/>
                <a:ext cx="786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sites</a:t>
                </a:r>
                <a:endParaRPr lang="en-US" dirty="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6801998" y="3596590"/>
              <a:ext cx="814487" cy="1274598"/>
              <a:chOff x="6235396" y="3584950"/>
              <a:chExt cx="814487" cy="1274598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6342001" y="3637306"/>
                <a:ext cx="599343" cy="6201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6337840" y="3649482"/>
                <a:ext cx="146304" cy="15079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6490240" y="3801882"/>
                <a:ext cx="146304" cy="15079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6642640" y="3954282"/>
                <a:ext cx="146304" cy="15079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6795040" y="4106682"/>
                <a:ext cx="146304" cy="150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6235396" y="4336328"/>
                <a:ext cx="8144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D</a:t>
                </a:r>
                <a:r>
                  <a:rPr lang="en-US" sz="2800" baseline="30000" dirty="0"/>
                  <a:t>T</a:t>
                </a:r>
                <a:endParaRPr lang="en-US" sz="2800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6342001" y="3920406"/>
                <a:ext cx="300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6644720" y="3584950"/>
                <a:ext cx="300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 rot="16200000">
              <a:off x="7514130" y="3378596"/>
              <a:ext cx="1655738" cy="1291625"/>
              <a:chOff x="4862790" y="3267974"/>
              <a:chExt cx="1655738" cy="1291625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5480600" y="3637307"/>
                <a:ext cx="635024" cy="9222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480600" y="3637812"/>
                <a:ext cx="635024" cy="150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 rot="5400000">
                <a:off x="4717156" y="3782944"/>
                <a:ext cx="8144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U</a:t>
                </a:r>
                <a:r>
                  <a:rPr lang="en-US" sz="2800" baseline="30000" dirty="0"/>
                  <a:t>T</a:t>
                </a:r>
                <a:endParaRPr lang="en-US" sz="2800" dirty="0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362318" y="3267974"/>
                <a:ext cx="786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topics</a:t>
                </a:r>
                <a:endParaRPr lang="en-US" dirty="0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5400000">
                <a:off x="5940423" y="3876325"/>
                <a:ext cx="786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users</a:t>
                </a:r>
                <a:endParaRPr lang="en-US" dirty="0"/>
              </a:p>
            </p:txBody>
          </p:sp>
        </p:grpSp>
      </p:grpSp>
      <p:sp>
        <p:nvSpPr>
          <p:cNvPr id="120" name="TextBox 119"/>
          <p:cNvSpPr txBox="1"/>
          <p:nvPr/>
        </p:nvSpPr>
        <p:spPr>
          <a:xfrm>
            <a:off x="124244" y="514214"/>
            <a:ext cx="1159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SVD</a:t>
            </a:r>
            <a:endParaRPr lang="en-US" sz="2800" b="1" dirty="0"/>
          </a:p>
        </p:txBody>
      </p:sp>
      <p:grpSp>
        <p:nvGrpSpPr>
          <p:cNvPr id="136" name="Group 135"/>
          <p:cNvGrpSpPr/>
          <p:nvPr/>
        </p:nvGrpSpPr>
        <p:grpSpPr>
          <a:xfrm>
            <a:off x="159901" y="4694881"/>
            <a:ext cx="7245474" cy="2154035"/>
            <a:chOff x="-19564" y="4708687"/>
            <a:chExt cx="7245474" cy="2154035"/>
          </a:xfrm>
        </p:grpSpPr>
        <p:grpSp>
          <p:nvGrpSpPr>
            <p:cNvPr id="98" name="Group 97"/>
            <p:cNvGrpSpPr/>
            <p:nvPr/>
          </p:nvGrpSpPr>
          <p:grpSpPr>
            <a:xfrm>
              <a:off x="3316637" y="5126113"/>
              <a:ext cx="1069432" cy="1715548"/>
              <a:chOff x="5129020" y="3267974"/>
              <a:chExt cx="1069432" cy="1715548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480600" y="3637307"/>
                <a:ext cx="635024" cy="9222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5480600" y="3637812"/>
                <a:ext cx="635024" cy="150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5383965" y="4460302"/>
                <a:ext cx="8144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U</a:t>
                </a:r>
                <a:endParaRPr lang="en-US" sz="2800" dirty="0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5362318" y="3267974"/>
                <a:ext cx="786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topics</a:t>
                </a:r>
                <a:endParaRPr lang="en-US" dirty="0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 rot="16200000">
                <a:off x="4920247" y="3920405"/>
                <a:ext cx="786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users</a:t>
                </a:r>
                <a:endParaRPr lang="en-US" dirty="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 rot="16200000">
              <a:off x="5779840" y="5363086"/>
              <a:ext cx="1600515" cy="1291624"/>
              <a:chOff x="4918013" y="3267974"/>
              <a:chExt cx="1600515" cy="1291624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5480600" y="3637306"/>
                <a:ext cx="635024" cy="9222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5480600" y="3637812"/>
                <a:ext cx="635024" cy="150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 rot="5400000">
                <a:off x="4772379" y="3782940"/>
                <a:ext cx="8144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U</a:t>
                </a:r>
                <a:r>
                  <a:rPr lang="en-US" sz="2800" baseline="30000" dirty="0"/>
                  <a:t>T</a:t>
                </a:r>
                <a:endParaRPr lang="en-US" sz="2800" dirty="0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362318" y="3267974"/>
                <a:ext cx="786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topics</a:t>
                </a:r>
                <a:endParaRPr lang="en-US" dirty="0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 rot="5400000">
                <a:off x="5940423" y="3876325"/>
                <a:ext cx="786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users</a:t>
                </a:r>
                <a:endParaRPr lang="en-US" dirty="0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4895009" y="5534398"/>
              <a:ext cx="814487" cy="1314353"/>
              <a:chOff x="6235396" y="3584950"/>
              <a:chExt cx="814487" cy="1314353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6342001" y="3637306"/>
                <a:ext cx="599343" cy="6201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337840" y="3649482"/>
                <a:ext cx="146304" cy="15079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490240" y="3801882"/>
                <a:ext cx="146304" cy="15079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6642640" y="3954282"/>
                <a:ext cx="146304" cy="15079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6795040" y="4106682"/>
                <a:ext cx="146304" cy="150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6235396" y="4376083"/>
                <a:ext cx="8144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D</a:t>
                </a:r>
                <a:r>
                  <a:rPr lang="en-US" sz="2800" baseline="30000" dirty="0" smtClean="0"/>
                  <a:t>2</a:t>
                </a:r>
                <a:endParaRPr lang="en-US" sz="2800" dirty="0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342001" y="3920406"/>
                <a:ext cx="300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6644720" y="3584950"/>
                <a:ext cx="300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</p:grpSp>
        <p:sp>
          <p:nvSpPr>
            <p:cNvPr id="119" name="TextBox 118"/>
            <p:cNvSpPr txBox="1"/>
            <p:nvPr/>
          </p:nvSpPr>
          <p:spPr>
            <a:xfrm>
              <a:off x="2445574" y="5556550"/>
              <a:ext cx="4343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=</a:t>
              </a:r>
              <a:endParaRPr lang="en-US" sz="28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-19564" y="4708687"/>
              <a:ext cx="3300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Eigen Decomposition</a:t>
              </a:r>
              <a:endParaRPr lang="en-US" sz="2800" b="1" dirty="0"/>
            </a:p>
          </p:txBody>
        </p:sp>
        <p:sp>
          <p:nvSpPr>
            <p:cNvPr id="127" name="TextBox 126"/>
            <p:cNvSpPr txBox="1"/>
            <p:nvPr/>
          </p:nvSpPr>
          <p:spPr>
            <a:xfrm rot="16200000">
              <a:off x="507688" y="5771811"/>
              <a:ext cx="786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users</a:t>
              </a:r>
              <a:endParaRPr lang="en-US" dirty="0"/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1085792" y="5131642"/>
              <a:ext cx="897729" cy="1731080"/>
              <a:chOff x="335115" y="3516880"/>
              <a:chExt cx="897729" cy="1731080"/>
            </a:xfrm>
          </p:grpSpPr>
          <p:sp>
            <p:nvSpPr>
              <p:cNvPr id="129" name="Rectangle 128"/>
              <p:cNvSpPr/>
              <p:nvPr/>
            </p:nvSpPr>
            <p:spPr>
              <a:xfrm>
                <a:off x="337062" y="3856944"/>
                <a:ext cx="895782" cy="9222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362726" y="4724740"/>
                <a:ext cx="8144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K</a:t>
                </a:r>
                <a:endParaRPr lang="en-US" sz="2800" dirty="0"/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17946" y="3516880"/>
                <a:ext cx="786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users</a:t>
                </a:r>
                <a:endParaRPr lang="en-US" dirty="0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335115" y="3852487"/>
                <a:ext cx="170661" cy="170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0044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2184"/>
            <a:ext cx="9144000" cy="55248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244" y="165669"/>
            <a:ext cx="8338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k-</a:t>
            </a:r>
            <a:r>
              <a:rPr lang="en-US" dirty="0" smtClean="0"/>
              <a:t>means:</a:t>
            </a:r>
          </a:p>
          <a:p>
            <a:r>
              <a:rPr lang="en-US" dirty="0" smtClean="0"/>
              <a:t>With polynomial kernel, the data is transformed into a different space.</a:t>
            </a:r>
          </a:p>
          <a:p>
            <a:r>
              <a:rPr lang="en-US" dirty="0" smtClean="0"/>
              <a:t>k-means clustering can separate (using a line) the red and blue with the first spectrum. </a:t>
            </a:r>
          </a:p>
        </p:txBody>
      </p:sp>
    </p:spTree>
    <p:extLst>
      <p:ext uri="{BB962C8B-B14F-4D97-AF65-F5344CB8AC3E}">
        <p14:creationId xmlns:p14="http://schemas.microsoft.com/office/powerpoint/2010/main" val="1012829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956878"/>
            <a:ext cx="4486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Specifying the clustering problem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919493" y="386654"/>
            <a:ext cx="4017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Solving the clustering problem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80009" y="4008057"/>
            <a:ext cx="151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 space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0974" y="4418767"/>
            <a:ext cx="162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</a:rPr>
              <a:t>istance metric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kernel tricks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17286" y="4008057"/>
            <a:ext cx="182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lustering criteria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58773" y="4522678"/>
            <a:ext cx="200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umber of clusters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99442" y="1238236"/>
            <a:ext cx="1254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NP-hard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10985" y="3408763"/>
            <a:ext cx="4279102" cy="1878834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80009" y="3408763"/>
            <a:ext cx="2747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Subjective Choices: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4763389" y="2208434"/>
            <a:ext cx="285334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d-dimensional space:</a:t>
            </a:r>
            <a:r>
              <a:rPr lang="en-US" b="1" i="1" dirty="0" smtClean="0"/>
              <a:t> O</a:t>
            </a:r>
            <a:r>
              <a:rPr lang="en-US" b="1" i="1" dirty="0"/>
              <a:t>(</a:t>
            </a:r>
            <a:r>
              <a:rPr lang="en-US" b="1" i="1" dirty="0" err="1"/>
              <a:t>n</a:t>
            </a:r>
            <a:r>
              <a:rPr lang="en-US" b="1" i="1" baseline="30000" dirty="0" err="1"/>
              <a:t>dk</a:t>
            </a:r>
            <a:r>
              <a:rPr lang="en-US" b="1" i="1" dirty="0" smtClean="0"/>
              <a:t>)</a:t>
            </a:r>
          </a:p>
          <a:p>
            <a:r>
              <a:rPr lang="en-US" b="1" i="1" dirty="0" smtClean="0"/>
              <a:t>n</a:t>
            </a:r>
            <a:r>
              <a:rPr lang="en-US" dirty="0"/>
              <a:t>: number of </a:t>
            </a:r>
            <a:r>
              <a:rPr lang="en-US" dirty="0" smtClean="0"/>
              <a:t>data</a:t>
            </a:r>
            <a:endParaRPr lang="en-US" dirty="0"/>
          </a:p>
          <a:p>
            <a:r>
              <a:rPr lang="en-US" b="1" i="1" dirty="0" smtClean="0"/>
              <a:t>d</a:t>
            </a:r>
            <a:r>
              <a:rPr lang="en-US" dirty="0"/>
              <a:t>: </a:t>
            </a:r>
            <a:r>
              <a:rPr lang="en-US" dirty="0" smtClean="0"/>
              <a:t>number of dimensions</a:t>
            </a:r>
            <a:endParaRPr lang="en-US" dirty="0"/>
          </a:p>
          <a:p>
            <a:r>
              <a:rPr lang="en-US" b="1" i="1" dirty="0" smtClean="0"/>
              <a:t>k</a:t>
            </a:r>
            <a:r>
              <a:rPr lang="en-US" dirty="0"/>
              <a:t>: number of clusters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08101" y="1772212"/>
            <a:ext cx="1628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Graph partition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57606" y="5113992"/>
            <a:ext cx="2079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Heuristic search</a:t>
            </a:r>
          </a:p>
          <a:p>
            <a:pPr algn="ctr"/>
            <a:r>
              <a:rPr lang="en-US" dirty="0" smtClean="0"/>
              <a:t>(greedy algorithm)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28080" y="4413408"/>
            <a:ext cx="2217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Dimension reduction</a:t>
            </a:r>
          </a:p>
          <a:p>
            <a:pPr algn="ctr"/>
            <a:r>
              <a:rPr lang="en-US" dirty="0" smtClean="0"/>
              <a:t>(reduce </a:t>
            </a:r>
            <a:r>
              <a:rPr lang="en-US" b="1" i="1" dirty="0" smtClean="0"/>
              <a:t>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926608" y="5113992"/>
            <a:ext cx="2217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Recursive bipartition</a:t>
            </a:r>
          </a:p>
          <a:p>
            <a:pPr algn="ctr"/>
            <a:r>
              <a:rPr lang="en-US" dirty="0" smtClean="0"/>
              <a:t>(reduce </a:t>
            </a:r>
            <a:r>
              <a:rPr lang="en-US" b="1" i="1" dirty="0" smtClean="0"/>
              <a:t>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728696" y="1109219"/>
            <a:ext cx="4279102" cy="2314601"/>
          </a:xfrm>
          <a:prstGeom prst="rect">
            <a:avLst/>
          </a:prstGeom>
          <a:noFill/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726632" y="3858766"/>
            <a:ext cx="4279102" cy="1911870"/>
          </a:xfrm>
          <a:prstGeom prst="rect">
            <a:avLst/>
          </a:prstGeom>
          <a:noFill/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728695" y="3883803"/>
            <a:ext cx="257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General Strategies: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110441" y="6102134"/>
            <a:ext cx="893670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Tens of clustering algorithms: k-means, agglomerative hierarchical clustering, spectral clustering, kernel-based clustering, </a:t>
            </a:r>
            <a:r>
              <a:rPr lang="en-US" dirty="0"/>
              <a:t>GMM</a:t>
            </a:r>
            <a:r>
              <a:rPr lang="en-US" dirty="0" smtClean="0"/>
              <a:t>, other probabilistic models … 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3997" y="325099"/>
            <a:ext cx="28780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Two Challenges</a:t>
            </a:r>
            <a:endParaRPr lang="en-US" sz="3200" dirty="0"/>
          </a:p>
        </p:txBody>
      </p:sp>
      <p:cxnSp>
        <p:nvCxnSpPr>
          <p:cNvPr id="24" name="Straight Connector 23"/>
          <p:cNvCxnSpPr>
            <a:stCxn id="23" idx="2"/>
            <a:endCxn id="4" idx="0"/>
          </p:cNvCxnSpPr>
          <p:nvPr/>
        </p:nvCxnSpPr>
        <p:spPr>
          <a:xfrm>
            <a:off x="2243018" y="909875"/>
            <a:ext cx="0" cy="1047003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" idx="3"/>
            <a:endCxn id="5" idx="1"/>
          </p:cNvCxnSpPr>
          <p:nvPr/>
        </p:nvCxnSpPr>
        <p:spPr>
          <a:xfrm>
            <a:off x="3682039" y="617487"/>
            <a:ext cx="1237454" cy="0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5" idx="2"/>
            <a:endCxn id="10" idx="0"/>
          </p:cNvCxnSpPr>
          <p:nvPr/>
        </p:nvCxnSpPr>
        <p:spPr>
          <a:xfrm flipH="1">
            <a:off x="6926608" y="848319"/>
            <a:ext cx="1493" cy="389917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4" idx="2"/>
            <a:endCxn id="12" idx="0"/>
          </p:cNvCxnSpPr>
          <p:nvPr/>
        </p:nvCxnSpPr>
        <p:spPr>
          <a:xfrm>
            <a:off x="2243018" y="2418543"/>
            <a:ext cx="7518" cy="990220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9" idx="2"/>
            <a:endCxn id="20" idx="0"/>
          </p:cNvCxnSpPr>
          <p:nvPr/>
        </p:nvCxnSpPr>
        <p:spPr>
          <a:xfrm flipH="1">
            <a:off x="6866183" y="3423820"/>
            <a:ext cx="2064" cy="434946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2" idx="2"/>
            <a:endCxn id="22" idx="0"/>
          </p:cNvCxnSpPr>
          <p:nvPr/>
        </p:nvCxnSpPr>
        <p:spPr>
          <a:xfrm>
            <a:off x="2250536" y="5287597"/>
            <a:ext cx="2328259" cy="814537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0" idx="2"/>
            <a:endCxn id="22" idx="0"/>
          </p:cNvCxnSpPr>
          <p:nvPr/>
        </p:nvCxnSpPr>
        <p:spPr>
          <a:xfrm flipH="1">
            <a:off x="4578795" y="5770636"/>
            <a:ext cx="2287388" cy="331498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10" idx="1"/>
            <a:endCxn id="14" idx="0"/>
          </p:cNvCxnSpPr>
          <p:nvPr/>
        </p:nvCxnSpPr>
        <p:spPr>
          <a:xfrm flipH="1">
            <a:off x="6190059" y="1469069"/>
            <a:ext cx="109383" cy="739365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0" idx="3"/>
            <a:endCxn id="15" idx="0"/>
          </p:cNvCxnSpPr>
          <p:nvPr/>
        </p:nvCxnSpPr>
        <p:spPr>
          <a:xfrm>
            <a:off x="7553774" y="1469069"/>
            <a:ext cx="568631" cy="303143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79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NBA Playing Styles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68" y="1640480"/>
            <a:ext cx="1525564" cy="25978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38" y="4757885"/>
            <a:ext cx="1684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Point guard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Jason Kidd)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034" y="1640480"/>
            <a:ext cx="1619398" cy="2501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9034" y="4688855"/>
            <a:ext cx="1684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Shooting guard</a:t>
            </a:r>
          </a:p>
          <a:p>
            <a:pPr algn="ctr"/>
            <a:r>
              <a:rPr lang="en-US" dirty="0" smtClean="0"/>
              <a:t>(Vince Carter)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862" y="1640480"/>
            <a:ext cx="1591699" cy="25012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78432" y="4688855"/>
            <a:ext cx="1984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Small forward</a:t>
            </a:r>
          </a:p>
          <a:p>
            <a:pPr algn="ctr"/>
            <a:r>
              <a:rPr lang="en-US" dirty="0" smtClean="0"/>
              <a:t>(Glenn Robinson)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217" y="1640480"/>
            <a:ext cx="1790492" cy="25978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0445" y="1640480"/>
            <a:ext cx="1631744" cy="25978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25446" y="4668878"/>
            <a:ext cx="1984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Power forward</a:t>
            </a:r>
          </a:p>
          <a:p>
            <a:pPr algn="ctr"/>
            <a:r>
              <a:rPr lang="en-US" dirty="0" smtClean="0"/>
              <a:t>(Karl Malone)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575012" y="4671417"/>
            <a:ext cx="1467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Center</a:t>
            </a:r>
          </a:p>
          <a:p>
            <a:pPr algn="ctr"/>
            <a:r>
              <a:rPr lang="en-US" dirty="0" smtClean="0"/>
              <a:t>(Shaq O’Neal)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5743187"/>
            <a:ext cx="8364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Game statistics:</a:t>
            </a:r>
          </a:p>
          <a:p>
            <a:r>
              <a:rPr lang="en-US" dirty="0" smtClean="0"/>
              <a:t>rebounds, assists</a:t>
            </a:r>
            <a:r>
              <a:rPr lang="en-US" dirty="0"/>
              <a:t>, turnovers, steals, blocked shots, personal fouls, points scored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36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2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Topological Map of NBA Players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1317" y="6074525"/>
            <a:ext cx="8355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452 players, 2010-2011 season performance profile (per minute):</a:t>
            </a:r>
          </a:p>
          <a:p>
            <a:r>
              <a:rPr lang="en-US" dirty="0" smtClean="0"/>
              <a:t>rebounds</a:t>
            </a:r>
            <a:r>
              <a:rPr lang="en-US" dirty="0"/>
              <a:t>, assists, turnovers, steals, blocked shots, personal fouls, </a:t>
            </a:r>
            <a:r>
              <a:rPr lang="en-US" dirty="0" smtClean="0"/>
              <a:t>points scored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62" y="1944489"/>
            <a:ext cx="8812683" cy="4236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097" y="1561351"/>
            <a:ext cx="263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A. Low resolution map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15421" y="1601185"/>
            <a:ext cx="263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B. High resolution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97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qualitative and global shape</a:t>
            </a:r>
          </a:p>
          <a:p>
            <a:r>
              <a:rPr lang="en-US" dirty="0" smtClean="0"/>
              <a:t>Unchanged under continuous deformations</a:t>
            </a:r>
          </a:p>
          <a:p>
            <a:pPr lvl="1"/>
            <a:r>
              <a:rPr lang="en-US" dirty="0" smtClean="0"/>
              <a:t>Invariant under kernel tricks</a:t>
            </a:r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64807" y="4402638"/>
            <a:ext cx="7277100" cy="2291661"/>
            <a:chOff x="664807" y="4402638"/>
            <a:chExt cx="7277100" cy="229166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4807" y="4402638"/>
              <a:ext cx="7277100" cy="11176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007755" y="5729381"/>
              <a:ext cx="966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onut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533264" y="5809168"/>
              <a:ext cx="1408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Coffee cup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46683" y="6324967"/>
              <a:ext cx="4486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 topologist cannot tell the difference!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1830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Clustering Analysis with Topological Data Analysis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484007"/>
              </p:ext>
            </p:extLst>
          </p:nvPr>
        </p:nvGraphicFramePr>
        <p:xfrm>
          <a:off x="89645" y="1783560"/>
          <a:ext cx="8985330" cy="4577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146"/>
                <a:gridCol w="3378369"/>
                <a:gridCol w="36148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Key Aspects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</a:t>
                      </a:r>
                      <a:r>
                        <a:rPr lang="en-US" baseline="0" dirty="0" smtClean="0"/>
                        <a:t> Analysis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Topological</a:t>
                      </a:r>
                      <a:r>
                        <a:rPr lang="en-US" baseline="0" dirty="0" smtClean="0"/>
                        <a:t> Data Analysis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Feature space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Limited choice of raw measures.</a:t>
                      </a:r>
                    </a:p>
                    <a:p>
                      <a:r>
                        <a:rPr lang="en-US" baseline="0" dirty="0" smtClean="0"/>
                        <a:t>Feature engineering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Limited choice of raw measures.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1" dirty="0" smtClean="0"/>
                        <a:t>Lenses</a:t>
                      </a:r>
                      <a:r>
                        <a:rPr lang="en-US" dirty="0" smtClean="0"/>
                        <a:t> (guided feature engineering)</a:t>
                      </a:r>
                      <a:endParaRPr lang="en-US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Distance metric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Distance function</a:t>
                      </a:r>
                    </a:p>
                    <a:p>
                      <a:r>
                        <a:rPr lang="en-US" baseline="0" dirty="0" smtClean="0"/>
                        <a:t>Feature transformation</a:t>
                      </a:r>
                    </a:p>
                    <a:p>
                      <a:r>
                        <a:rPr lang="en-US" baseline="0" dirty="0" smtClean="0"/>
                        <a:t>Kernel tricks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 smtClean="0"/>
                        <a:t>Metrics</a:t>
                      </a:r>
                      <a:r>
                        <a:rPr lang="en-US" dirty="0" smtClean="0"/>
                        <a:t> (distance function)</a:t>
                      </a:r>
                    </a:p>
                  </a:txBody>
                  <a:tcPr/>
                </a:tc>
              </a:tr>
              <a:tr h="619247">
                <a:tc>
                  <a:txBody>
                    <a:bodyPr/>
                    <a:lstStyle/>
                    <a:p>
                      <a:r>
                        <a:rPr lang="en-US" b="1" dirty="0" smtClean="0"/>
                        <a:t>Number of clusters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/>
                        <a:t>Recursive bipartition</a:t>
                      </a:r>
                      <a:r>
                        <a:rPr lang="en-US" b="0" i="0" baseline="0" dirty="0" smtClean="0"/>
                        <a:t> (h</a:t>
                      </a:r>
                      <a:r>
                        <a:rPr lang="en-US" b="0" i="0" dirty="0" smtClean="0"/>
                        <a:t>ierarchical)</a:t>
                      </a:r>
                    </a:p>
                    <a:p>
                      <a:r>
                        <a:rPr lang="en-US" b="0" i="0" dirty="0" smtClean="0"/>
                        <a:t>Search for optimal</a:t>
                      </a:r>
                      <a:r>
                        <a:rPr lang="en-US" b="0" i="0" baseline="0" dirty="0" smtClean="0"/>
                        <a:t> k</a:t>
                      </a:r>
                      <a:endParaRPr lang="en-US" b="0" i="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2 dimensions</a:t>
                      </a:r>
                      <a:r>
                        <a:rPr lang="en-US" baseline="0" dirty="0" smtClean="0"/>
                        <a:t> to explore:</a:t>
                      </a:r>
                      <a:endParaRPr lang="en-US" dirty="0" smtClean="0"/>
                    </a:p>
                    <a:p>
                      <a:r>
                        <a:rPr lang="en-US" b="1" i="1" dirty="0" smtClean="0"/>
                        <a:t>Resolution</a:t>
                      </a:r>
                      <a:r>
                        <a:rPr lang="en-US" dirty="0" smtClean="0"/>
                        <a:t> (number of nodes)</a:t>
                      </a:r>
                    </a:p>
                    <a:p>
                      <a:r>
                        <a:rPr lang="en-US" b="1" i="1" dirty="0" smtClean="0"/>
                        <a:t>Gain</a:t>
                      </a:r>
                      <a:r>
                        <a:rPr lang="en-US" dirty="0" smtClean="0"/>
                        <a:t> (number of edges)</a:t>
                      </a:r>
                    </a:p>
                    <a:p>
                      <a:endParaRPr lang="en-US" baseline="0" dirty="0" smtClean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Clustering criteria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lot of variations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Implementation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/>
                        <a:t>Many clustering algorithms:</a:t>
                      </a:r>
                    </a:p>
                    <a:p>
                      <a:r>
                        <a:rPr lang="en-US" b="0" i="0" dirty="0" smtClean="0"/>
                        <a:t>Greedy search</a:t>
                      </a:r>
                    </a:p>
                    <a:p>
                      <a:r>
                        <a:rPr lang="en-US" b="0" i="0" dirty="0" smtClean="0"/>
                        <a:t>Dimension reduction</a:t>
                      </a:r>
                    </a:p>
                    <a:p>
                      <a:r>
                        <a:rPr lang="en-US" b="0" i="0" dirty="0" smtClean="0"/>
                        <a:t>Recursive</a:t>
                      </a:r>
                      <a:r>
                        <a:rPr lang="en-US" b="0" i="0" baseline="0" dirty="0" smtClean="0"/>
                        <a:t> </a:t>
                      </a:r>
                      <a:r>
                        <a:rPr lang="en-US" b="0" i="0" dirty="0" smtClean="0"/>
                        <a:t>partitioning</a:t>
                      </a:r>
                    </a:p>
                    <a:p>
                      <a:r>
                        <a:rPr lang="en-US" b="0" i="0" dirty="0" smtClean="0"/>
                        <a:t>Kernel tricks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Unified framework:</a:t>
                      </a:r>
                    </a:p>
                    <a:p>
                      <a:r>
                        <a:rPr lang="en-US" baseline="0" dirty="0" smtClean="0"/>
                        <a:t>Just present the graph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No need to solve the NP-hard partitioning problem.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Look for </a:t>
                      </a:r>
                      <a:r>
                        <a:rPr lang="en-US" b="1" i="1" baseline="0" dirty="0" smtClean="0"/>
                        <a:t>persistent homology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370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Topological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Kohonen</a:t>
            </a:r>
            <a:r>
              <a:rPr lang="en-US" dirty="0" smtClean="0"/>
              <a:t> Network</a:t>
            </a:r>
          </a:p>
          <a:p>
            <a:pPr lvl="1"/>
            <a:r>
              <a:rPr lang="en-US" dirty="0" err="1" smtClean="0"/>
              <a:t>A.a.k</a:t>
            </a:r>
            <a:r>
              <a:rPr lang="en-US" dirty="0" smtClean="0"/>
              <a:t>. Self-organizing feature map</a:t>
            </a:r>
          </a:p>
          <a:p>
            <a:pPr lvl="1"/>
            <a:r>
              <a:rPr lang="en-US" dirty="0" smtClean="0"/>
              <a:t>A type of neural network</a:t>
            </a:r>
          </a:p>
          <a:p>
            <a:pPr lvl="1"/>
            <a:r>
              <a:rPr lang="en-US" dirty="0" smtClean="0"/>
              <a:t>Model of human cerebral cortex</a:t>
            </a:r>
          </a:p>
          <a:p>
            <a:pPr lvl="1"/>
            <a:r>
              <a:rPr lang="en-US" dirty="0" smtClean="0"/>
              <a:t>Incremental and online learning</a:t>
            </a:r>
          </a:p>
          <a:p>
            <a:pPr lvl="2"/>
            <a:r>
              <a:rPr lang="en-US" dirty="0" smtClean="0"/>
              <a:t>Complexity O(k*d) for each sample</a:t>
            </a:r>
          </a:p>
          <a:p>
            <a:r>
              <a:rPr lang="en-US" dirty="0" smtClean="0"/>
              <a:t>Topological Data Analysis (TDA)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381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059"/>
            <a:ext cx="8771269" cy="5569678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5329226" y="1877331"/>
            <a:ext cx="2677598" cy="3195635"/>
            <a:chOff x="5329226" y="2139645"/>
            <a:chExt cx="2677598" cy="3195635"/>
          </a:xfrm>
        </p:grpSpPr>
        <p:sp>
          <p:nvSpPr>
            <p:cNvPr id="5" name="TextBox 4"/>
            <p:cNvSpPr txBox="1"/>
            <p:nvPr/>
          </p:nvSpPr>
          <p:spPr>
            <a:xfrm>
              <a:off x="7675507" y="4781282"/>
              <a:ext cx="33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29226" y="2139645"/>
              <a:ext cx="33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81626" y="4965948"/>
              <a:ext cx="33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51672" y="4225586"/>
              <a:ext cx="33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84701" y="4410252"/>
              <a:ext cx="33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4153" y="3299370"/>
              <a:ext cx="33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cxnSp>
          <p:nvCxnSpPr>
            <p:cNvPr id="17" name="Straight Connector 16"/>
            <p:cNvCxnSpPr>
              <a:stCxn id="9" idx="0"/>
              <a:endCxn id="10" idx="2"/>
            </p:cNvCxnSpPr>
            <p:nvPr/>
          </p:nvCxnSpPr>
          <p:spPr>
            <a:xfrm flipH="1" flipV="1">
              <a:off x="6049812" y="3668702"/>
              <a:ext cx="548" cy="7415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7" idx="3"/>
              <a:endCxn id="9" idx="2"/>
            </p:cNvCxnSpPr>
            <p:nvPr/>
          </p:nvCxnSpPr>
          <p:spPr>
            <a:xfrm flipV="1">
              <a:off x="5812943" y="4779584"/>
              <a:ext cx="237417" cy="37103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9" idx="3"/>
              <a:endCxn id="8" idx="1"/>
            </p:cNvCxnSpPr>
            <p:nvPr/>
          </p:nvCxnSpPr>
          <p:spPr>
            <a:xfrm flipV="1">
              <a:off x="6216018" y="4410252"/>
              <a:ext cx="535654" cy="18466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0" idx="3"/>
              <a:endCxn id="8" idx="0"/>
            </p:cNvCxnSpPr>
            <p:nvPr/>
          </p:nvCxnSpPr>
          <p:spPr>
            <a:xfrm>
              <a:off x="6215470" y="3484036"/>
              <a:ext cx="701861" cy="7415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8" idx="3"/>
              <a:endCxn id="5" idx="1"/>
            </p:cNvCxnSpPr>
            <p:nvPr/>
          </p:nvCxnSpPr>
          <p:spPr>
            <a:xfrm>
              <a:off x="7082989" y="4410252"/>
              <a:ext cx="592518" cy="5556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6" idx="2"/>
              <a:endCxn id="10" idx="0"/>
            </p:cNvCxnSpPr>
            <p:nvPr/>
          </p:nvCxnSpPr>
          <p:spPr>
            <a:xfrm>
              <a:off x="5494885" y="2508977"/>
              <a:ext cx="554927" cy="79039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571465" y="6072727"/>
            <a:ext cx="795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Geometry is sensitive to choice of coordinates/scale of measurements</a:t>
            </a:r>
          </a:p>
          <a:p>
            <a:r>
              <a:rPr lang="en-US" dirty="0" smtClean="0"/>
              <a:t>Topology is robust against distortion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00168" y="113061"/>
            <a:ext cx="560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Kohonen</a:t>
            </a:r>
            <a:r>
              <a:rPr lang="en-US" dirty="0" smtClean="0"/>
              <a:t> SOM learned </a:t>
            </a:r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b="1" dirty="0" smtClean="0"/>
              <a:t>Topological relation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1023746" y="1976521"/>
            <a:ext cx="2635637" cy="2171417"/>
            <a:chOff x="1023746" y="2238835"/>
            <a:chExt cx="2635637" cy="2171417"/>
          </a:xfrm>
        </p:grpSpPr>
        <p:sp>
          <p:nvSpPr>
            <p:cNvPr id="11" name="TextBox 10"/>
            <p:cNvSpPr txBox="1"/>
            <p:nvPr/>
          </p:nvSpPr>
          <p:spPr>
            <a:xfrm>
              <a:off x="3175666" y="3852092"/>
              <a:ext cx="33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28066" y="2238835"/>
              <a:ext cx="33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3746" y="4040920"/>
              <a:ext cx="33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81152" y="2989172"/>
              <a:ext cx="33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55661" y="3331636"/>
              <a:ext cx="33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03175" y="2417192"/>
              <a:ext cx="33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cxnSp>
          <p:nvCxnSpPr>
            <p:cNvPr id="45" name="Straight Connector 44"/>
            <p:cNvCxnSpPr>
              <a:stCxn id="15" idx="0"/>
              <a:endCxn id="16" idx="2"/>
            </p:cNvCxnSpPr>
            <p:nvPr/>
          </p:nvCxnSpPr>
          <p:spPr>
            <a:xfrm flipH="1" flipV="1">
              <a:off x="2368834" y="2786524"/>
              <a:ext cx="52486" cy="54511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endCxn id="16" idx="1"/>
            </p:cNvCxnSpPr>
            <p:nvPr/>
          </p:nvCxnSpPr>
          <p:spPr>
            <a:xfrm flipV="1">
              <a:off x="1412469" y="2601858"/>
              <a:ext cx="790706" cy="57198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4" idx="3"/>
              <a:endCxn id="15" idx="1"/>
            </p:cNvCxnSpPr>
            <p:nvPr/>
          </p:nvCxnSpPr>
          <p:spPr>
            <a:xfrm>
              <a:off x="1412469" y="3173838"/>
              <a:ext cx="843192" cy="34246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3" idx="0"/>
              <a:endCxn id="14" idx="2"/>
            </p:cNvCxnSpPr>
            <p:nvPr/>
          </p:nvCxnSpPr>
          <p:spPr>
            <a:xfrm flipV="1">
              <a:off x="1189405" y="3358504"/>
              <a:ext cx="57406" cy="68241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5" idx="3"/>
              <a:endCxn id="11" idx="1"/>
            </p:cNvCxnSpPr>
            <p:nvPr/>
          </p:nvCxnSpPr>
          <p:spPr>
            <a:xfrm>
              <a:off x="2586978" y="3516302"/>
              <a:ext cx="588688" cy="52045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12" idx="1"/>
              <a:endCxn id="16" idx="3"/>
            </p:cNvCxnSpPr>
            <p:nvPr/>
          </p:nvCxnSpPr>
          <p:spPr>
            <a:xfrm flipH="1">
              <a:off x="2534492" y="2423501"/>
              <a:ext cx="793574" cy="17835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814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645116"/>
            <a:ext cx="4486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Specifying the clustering problem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002323" y="386654"/>
            <a:ext cx="4017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Solving the clustering problem</a:t>
            </a:r>
            <a:endParaRPr lang="en-US" sz="24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110985" y="2998414"/>
            <a:ext cx="4348127" cy="1878834"/>
            <a:chOff x="110985" y="3408763"/>
            <a:chExt cx="4348127" cy="1878834"/>
          </a:xfrm>
        </p:grpSpPr>
        <p:sp>
          <p:nvSpPr>
            <p:cNvPr id="6" name="TextBox 5"/>
            <p:cNvSpPr txBox="1"/>
            <p:nvPr/>
          </p:nvSpPr>
          <p:spPr>
            <a:xfrm>
              <a:off x="180009" y="4008057"/>
              <a:ext cx="15179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feature space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0974" y="4418767"/>
              <a:ext cx="1628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</a:t>
              </a:r>
              <a:r>
                <a:rPr lang="en-US" dirty="0" smtClean="0">
                  <a:solidFill>
                    <a:srgbClr val="FF0000"/>
                  </a:solidFill>
                </a:rPr>
                <a:t>istance metric</a:t>
              </a:r>
            </a:p>
            <a:p>
              <a:r>
                <a:rPr lang="en-US" dirty="0" smtClean="0">
                  <a:solidFill>
                    <a:srgbClr val="FF0000"/>
                  </a:solidFill>
                </a:rPr>
                <a:t>kernel tricks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17286" y="4008057"/>
              <a:ext cx="1821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lustering criteria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58773" y="4522678"/>
              <a:ext cx="2000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</a:t>
              </a:r>
              <a:r>
                <a:rPr lang="en-US" dirty="0" smtClean="0"/>
                <a:t>umber of clusters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0985" y="3408763"/>
              <a:ext cx="4279102" cy="187883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0009" y="3408763"/>
              <a:ext cx="27479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Subjective Choices:</a:t>
              </a:r>
              <a:endParaRPr lang="en-US" sz="24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588581" y="3299662"/>
            <a:ext cx="4486394" cy="1915363"/>
            <a:chOff x="4657606" y="3844960"/>
            <a:chExt cx="4486394" cy="1915363"/>
          </a:xfrm>
        </p:grpSpPr>
        <p:sp>
          <p:nvSpPr>
            <p:cNvPr id="16" name="TextBox 15"/>
            <p:cNvSpPr txBox="1"/>
            <p:nvPr/>
          </p:nvSpPr>
          <p:spPr>
            <a:xfrm>
              <a:off x="4657606" y="5113992"/>
              <a:ext cx="20791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Heuristic search</a:t>
              </a:r>
            </a:p>
            <a:p>
              <a:pPr algn="ctr"/>
              <a:r>
                <a:rPr lang="en-US" dirty="0" smtClean="0"/>
                <a:t>(greedy algorithm)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28080" y="4413408"/>
              <a:ext cx="22173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Dimension reduction</a:t>
              </a:r>
            </a:p>
            <a:p>
              <a:pPr algn="ctr"/>
              <a:r>
                <a:rPr lang="en-US" dirty="0" smtClean="0"/>
                <a:t>(reduce </a:t>
              </a:r>
              <a:r>
                <a:rPr lang="en-US" b="1" i="1" dirty="0" smtClean="0"/>
                <a:t>d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26608" y="5113992"/>
              <a:ext cx="22173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Recursive bipartition</a:t>
              </a:r>
            </a:p>
            <a:p>
              <a:pPr algn="ctr"/>
              <a:r>
                <a:rPr lang="en-US" dirty="0" smtClean="0"/>
                <a:t>(reduce </a:t>
              </a:r>
              <a:r>
                <a:rPr lang="en-US" b="1" i="1" dirty="0" smtClean="0"/>
                <a:t>k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726632" y="3844960"/>
              <a:ext cx="4279102" cy="191187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28695" y="3883803"/>
              <a:ext cx="25794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General Strategies:</a:t>
              </a:r>
              <a:endParaRPr lang="en-US" sz="2400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10441" y="5501878"/>
            <a:ext cx="893670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Tens of clustering algorithms: </a:t>
            </a:r>
            <a:r>
              <a:rPr lang="en-US" dirty="0" smtClean="0">
                <a:solidFill>
                  <a:srgbClr val="FF0000"/>
                </a:solidFill>
              </a:rPr>
              <a:t>k-means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agglomerative hierarchical clustering, spectral clustering, kernel-based clustering, </a:t>
            </a:r>
            <a:r>
              <a:rPr lang="en-US" dirty="0">
                <a:solidFill>
                  <a:srgbClr val="FF0000"/>
                </a:solidFill>
              </a:rPr>
              <a:t>GMM</a:t>
            </a:r>
            <a:r>
              <a:rPr lang="en-US" dirty="0" smtClean="0"/>
              <a:t>, other probabilistic models … 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3997" y="325099"/>
            <a:ext cx="28780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Two Challenges</a:t>
            </a:r>
            <a:endParaRPr lang="en-US" sz="3200" dirty="0"/>
          </a:p>
        </p:txBody>
      </p:sp>
      <p:cxnSp>
        <p:nvCxnSpPr>
          <p:cNvPr id="24" name="Straight Connector 23"/>
          <p:cNvCxnSpPr>
            <a:stCxn id="23" idx="2"/>
            <a:endCxn id="4" idx="0"/>
          </p:cNvCxnSpPr>
          <p:nvPr/>
        </p:nvCxnSpPr>
        <p:spPr>
          <a:xfrm>
            <a:off x="2243018" y="909875"/>
            <a:ext cx="0" cy="735241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" idx="3"/>
            <a:endCxn id="5" idx="1"/>
          </p:cNvCxnSpPr>
          <p:nvPr/>
        </p:nvCxnSpPr>
        <p:spPr>
          <a:xfrm>
            <a:off x="3682039" y="617487"/>
            <a:ext cx="1320284" cy="0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5" idx="2"/>
            <a:endCxn id="10" idx="0"/>
          </p:cNvCxnSpPr>
          <p:nvPr/>
        </p:nvCxnSpPr>
        <p:spPr>
          <a:xfrm>
            <a:off x="7010931" y="848319"/>
            <a:ext cx="12312" cy="335132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4" idx="2"/>
            <a:endCxn id="12" idx="0"/>
          </p:cNvCxnSpPr>
          <p:nvPr/>
        </p:nvCxnSpPr>
        <p:spPr>
          <a:xfrm>
            <a:off x="2243018" y="2106781"/>
            <a:ext cx="7518" cy="891633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9" idx="2"/>
            <a:endCxn id="20" idx="0"/>
          </p:cNvCxnSpPr>
          <p:nvPr/>
        </p:nvCxnSpPr>
        <p:spPr>
          <a:xfrm>
            <a:off x="6795578" y="3009652"/>
            <a:ext cx="1580" cy="290010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2" idx="2"/>
            <a:endCxn id="22" idx="0"/>
          </p:cNvCxnSpPr>
          <p:nvPr/>
        </p:nvCxnSpPr>
        <p:spPr>
          <a:xfrm>
            <a:off x="2250536" y="4877248"/>
            <a:ext cx="2328259" cy="624630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0" idx="2"/>
            <a:endCxn id="22" idx="0"/>
          </p:cNvCxnSpPr>
          <p:nvPr/>
        </p:nvCxnSpPr>
        <p:spPr>
          <a:xfrm flipH="1">
            <a:off x="4578795" y="5211532"/>
            <a:ext cx="2218363" cy="290346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486722" y="984244"/>
            <a:ext cx="4617711" cy="2025408"/>
            <a:chOff x="4390087" y="984244"/>
            <a:chExt cx="4617711" cy="2025408"/>
          </a:xfrm>
        </p:grpSpPr>
        <p:sp>
          <p:nvSpPr>
            <p:cNvPr id="10" name="TextBox 9"/>
            <p:cNvSpPr txBox="1"/>
            <p:nvPr/>
          </p:nvSpPr>
          <p:spPr>
            <a:xfrm>
              <a:off x="6299442" y="1183451"/>
              <a:ext cx="1254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NP-hard</a:t>
              </a:r>
              <a:endParaRPr lang="en-US" sz="2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454760" y="1771728"/>
              <a:ext cx="2853340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d-dimensional space:</a:t>
              </a:r>
              <a:r>
                <a:rPr lang="en-US" b="1" i="1" dirty="0" smtClean="0"/>
                <a:t> O</a:t>
              </a:r>
              <a:r>
                <a:rPr lang="en-US" b="1" i="1" dirty="0"/>
                <a:t>(</a:t>
              </a:r>
              <a:r>
                <a:rPr lang="en-US" b="1" i="1" dirty="0" err="1"/>
                <a:t>n</a:t>
              </a:r>
              <a:r>
                <a:rPr lang="en-US" b="1" i="1" baseline="30000" dirty="0" err="1"/>
                <a:t>dk</a:t>
              </a:r>
              <a:r>
                <a:rPr lang="en-US" b="1" i="1" dirty="0" smtClean="0"/>
                <a:t>)</a:t>
              </a:r>
            </a:p>
            <a:p>
              <a:r>
                <a:rPr lang="en-US" b="1" i="1" dirty="0" smtClean="0"/>
                <a:t>n</a:t>
              </a:r>
              <a:r>
                <a:rPr lang="en-US" dirty="0"/>
                <a:t>: number of </a:t>
              </a:r>
              <a:r>
                <a:rPr lang="en-US" dirty="0" smtClean="0"/>
                <a:t>data</a:t>
              </a:r>
              <a:endParaRPr lang="en-US" dirty="0"/>
            </a:p>
            <a:p>
              <a:r>
                <a:rPr lang="en-US" b="1" i="1" dirty="0" smtClean="0"/>
                <a:t>d</a:t>
              </a:r>
              <a:r>
                <a:rPr lang="en-US" dirty="0"/>
                <a:t>: </a:t>
              </a:r>
              <a:r>
                <a:rPr lang="en-US" dirty="0" smtClean="0"/>
                <a:t>number of dimensions</a:t>
              </a:r>
              <a:endParaRPr lang="en-US" dirty="0"/>
            </a:p>
            <a:p>
              <a:r>
                <a:rPr lang="en-US" b="1" i="1" dirty="0" smtClean="0"/>
                <a:t>k</a:t>
              </a:r>
              <a:r>
                <a:rPr lang="en-US" dirty="0"/>
                <a:t>: number of clusters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377126" y="2105150"/>
              <a:ext cx="16286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Graph partition</a:t>
              </a: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390087" y="984244"/>
              <a:ext cx="4617711" cy="2025408"/>
            </a:xfrm>
            <a:prstGeom prst="rect">
              <a:avLst/>
            </a:prstGeom>
            <a:noFill/>
            <a:ln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59" name="Straight Connector 58"/>
            <p:cNvCxnSpPr>
              <a:stCxn id="10" idx="1"/>
              <a:endCxn id="14" idx="0"/>
            </p:cNvCxnSpPr>
            <p:nvPr/>
          </p:nvCxnSpPr>
          <p:spPr>
            <a:xfrm flipH="1">
              <a:off x="5881430" y="1414284"/>
              <a:ext cx="418012" cy="357444"/>
            </a:xfrm>
            <a:prstGeom prst="line">
              <a:avLst/>
            </a:prstGeom>
            <a:ln>
              <a:tailEnd type="triangle" w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0" idx="3"/>
              <a:endCxn id="15" idx="0"/>
            </p:cNvCxnSpPr>
            <p:nvPr/>
          </p:nvCxnSpPr>
          <p:spPr>
            <a:xfrm>
              <a:off x="7553774" y="1414284"/>
              <a:ext cx="637656" cy="690866"/>
            </a:xfrm>
            <a:prstGeom prst="line">
              <a:avLst/>
            </a:prstGeom>
            <a:ln>
              <a:tailEnd type="triangle" w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3090143" y="6341111"/>
            <a:ext cx="3658699" cy="46166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Topological Data Analysis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0974" y="6382499"/>
            <a:ext cx="150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Don’t cluster</a:t>
            </a:r>
            <a:endParaRPr lang="en-US" dirty="0"/>
          </a:p>
        </p:txBody>
      </p:sp>
      <p:cxnSp>
        <p:nvCxnSpPr>
          <p:cNvPr id="47" name="Straight Connector 46"/>
          <p:cNvCxnSpPr>
            <a:stCxn id="40" idx="3"/>
            <a:endCxn id="2" idx="1"/>
          </p:cNvCxnSpPr>
          <p:nvPr/>
        </p:nvCxnSpPr>
        <p:spPr>
          <a:xfrm>
            <a:off x="1863657" y="6567165"/>
            <a:ext cx="1226486" cy="4779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37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fundamental Questions about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clustering useful?</a:t>
            </a:r>
          </a:p>
          <a:p>
            <a:pPr lvl="1"/>
            <a:r>
              <a:rPr lang="en-US" dirty="0"/>
              <a:t>For human understanding</a:t>
            </a:r>
          </a:p>
          <a:p>
            <a:pPr lvl="2"/>
            <a:r>
              <a:rPr lang="en-US" dirty="0"/>
              <a:t>Big </a:t>
            </a:r>
            <a:r>
              <a:rPr lang="en-US" dirty="0" smtClean="0"/>
              <a:t>picture, insights</a:t>
            </a:r>
            <a:endParaRPr lang="en-US" dirty="0"/>
          </a:p>
          <a:p>
            <a:pPr lvl="2"/>
            <a:r>
              <a:rPr lang="en-US" dirty="0"/>
              <a:t>Early stage data analysis, especially for big data</a:t>
            </a:r>
          </a:p>
          <a:p>
            <a:pPr lvl="1"/>
            <a:r>
              <a:rPr lang="en-US" dirty="0"/>
              <a:t>Can be helpful to </a:t>
            </a:r>
            <a:r>
              <a:rPr lang="en-US" dirty="0" smtClean="0"/>
              <a:t>downstream supervised learning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88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865401"/>
              </p:ext>
            </p:extLst>
          </p:nvPr>
        </p:nvGraphicFramePr>
        <p:xfrm>
          <a:off x="1524000" y="912946"/>
          <a:ext cx="5374444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746"/>
                <a:gridCol w="436403"/>
                <a:gridCol w="436403"/>
                <a:gridCol w="436403"/>
                <a:gridCol w="436403"/>
                <a:gridCol w="436403"/>
                <a:gridCol w="436403"/>
                <a:gridCol w="436403"/>
                <a:gridCol w="436403"/>
                <a:gridCol w="1123474"/>
              </a:tblGrid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P-Unit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site1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site2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site3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site4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site5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site6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site7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site8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 millions of sites</a:t>
                      </a:r>
                      <a:endParaRPr lang="en-US" sz="1000" dirty="0"/>
                    </a:p>
                  </a:txBody>
                  <a:tcPr/>
                </a:tc>
              </a:tr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</a:tr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</a:tr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</a:tr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</a:tr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</a:tr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p6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</a:tr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p7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</a:tr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p8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 millions of users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186229"/>
              </p:ext>
            </p:extLst>
          </p:nvPr>
        </p:nvGraphicFramePr>
        <p:xfrm>
          <a:off x="1524000" y="4016744"/>
          <a:ext cx="4983228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746"/>
                <a:gridCol w="951578"/>
                <a:gridCol w="678180"/>
                <a:gridCol w="588436"/>
                <a:gridCol w="493744"/>
                <a:gridCol w="1511544"/>
              </a:tblGrid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P-Unit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Entertainment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Shopping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Finance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Game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 hundreds of categories</a:t>
                      </a:r>
                      <a:endParaRPr lang="en-US" sz="1000" dirty="0"/>
                    </a:p>
                  </a:txBody>
                  <a:tcPr/>
                </a:tc>
              </a:tr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</a:tr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</a:tr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100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</a:tr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</a:tr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</a:tr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p6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</a:tr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p7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</a:tr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p8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26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</a:tr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 millions of users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918878" y="108882"/>
            <a:ext cx="4265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User-site frequency: extremely sparse </a:t>
            </a:r>
            <a:r>
              <a:rPr lang="en-US" dirty="0"/>
              <a:t>d</a:t>
            </a:r>
            <a:r>
              <a:rPr lang="en-US" dirty="0" smtClean="0"/>
              <a:t>ata </a:t>
            </a:r>
          </a:p>
          <a:p>
            <a:pPr algn="ctr"/>
            <a:r>
              <a:rPr lang="en-US" dirty="0" smtClean="0"/>
              <a:t>what’s the problem?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98444" y="4129948"/>
            <a:ext cx="202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Grouping features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69961" y="832011"/>
            <a:ext cx="4742912" cy="35309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97570" y="3961520"/>
            <a:ext cx="4209658" cy="35309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0" name="Curved Connector 9"/>
          <p:cNvCxnSpPr>
            <a:stCxn id="6" idx="3"/>
            <a:endCxn id="9" idx="3"/>
          </p:cNvCxnSpPr>
          <p:nvPr/>
        </p:nvCxnSpPr>
        <p:spPr>
          <a:xfrm flipH="1">
            <a:off x="6507228" y="1008558"/>
            <a:ext cx="505645" cy="3129509"/>
          </a:xfrm>
          <a:prstGeom prst="curvedConnector3">
            <a:avLst>
              <a:gd name="adj1" fmla="val -88892"/>
            </a:avLst>
          </a:prstGeom>
          <a:ln>
            <a:solidFill>
              <a:srgbClr val="FF0000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97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29621"/>
              </p:ext>
            </p:extLst>
          </p:nvPr>
        </p:nvGraphicFramePr>
        <p:xfrm>
          <a:off x="3870827" y="1242516"/>
          <a:ext cx="4983228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746"/>
                <a:gridCol w="951578"/>
                <a:gridCol w="678180"/>
                <a:gridCol w="588436"/>
                <a:gridCol w="493744"/>
                <a:gridCol w="1511544"/>
              </a:tblGrid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P-Unit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Entertainment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Shopping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Finance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Game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 hundreds of categories</a:t>
                      </a:r>
                      <a:endParaRPr lang="en-US" sz="1000" dirty="0"/>
                    </a:p>
                  </a:txBody>
                  <a:tcPr/>
                </a:tc>
              </a:tr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</a:tr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</a:tr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100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</a:tr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</a:tr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</a:tr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p6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</a:tr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p7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</a:tr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p8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26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</a:tr>
              <a:tr h="2155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 millions of users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90925" y="1242516"/>
            <a:ext cx="10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Gamers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90925" y="1867804"/>
            <a:ext cx="10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Geeks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90925" y="2414148"/>
            <a:ext cx="109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Shoppers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569675" y="2052470"/>
            <a:ext cx="180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Grouping users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13048" y="3141628"/>
            <a:ext cx="1932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Tens of categories</a:t>
            </a:r>
          </a:p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12" name="Straight Connector 11"/>
          <p:cNvCxnSpPr>
            <a:stCxn id="10" idx="0"/>
            <a:endCxn id="7" idx="3"/>
          </p:cNvCxnSpPr>
          <p:nvPr/>
        </p:nvCxnSpPr>
        <p:spPr>
          <a:xfrm flipH="1" flipV="1">
            <a:off x="2581510" y="1427182"/>
            <a:ext cx="707991" cy="80995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0"/>
            <a:endCxn id="8" idx="3"/>
          </p:cNvCxnSpPr>
          <p:nvPr/>
        </p:nvCxnSpPr>
        <p:spPr>
          <a:xfrm flipH="1" flipV="1">
            <a:off x="2581510" y="2052470"/>
            <a:ext cx="707991" cy="1846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0"/>
            <a:endCxn id="9" idx="3"/>
          </p:cNvCxnSpPr>
          <p:nvPr/>
        </p:nvCxnSpPr>
        <p:spPr>
          <a:xfrm flipH="1">
            <a:off x="2581510" y="2237136"/>
            <a:ext cx="707991" cy="36167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0"/>
            <a:endCxn id="11" idx="3"/>
          </p:cNvCxnSpPr>
          <p:nvPr/>
        </p:nvCxnSpPr>
        <p:spPr>
          <a:xfrm flipH="1">
            <a:off x="2745729" y="2237136"/>
            <a:ext cx="543772" cy="122765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779389" y="5127120"/>
            <a:ext cx="6420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User behaviors can be dramatically different in different groups </a:t>
            </a:r>
          </a:p>
          <a:p>
            <a:pPr algn="ctr"/>
            <a:r>
              <a:rPr lang="en-US" dirty="0" smtClean="0"/>
              <a:t>Build user-category-specific supervised conversion models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6200000">
            <a:off x="2743983" y="2057222"/>
            <a:ext cx="3048907" cy="79521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/>
          <p:cNvSpPr/>
          <p:nvPr/>
        </p:nvSpPr>
        <p:spPr>
          <a:xfrm rot="16200000">
            <a:off x="347872" y="1614498"/>
            <a:ext cx="3047955" cy="19686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0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Synthetic Topic Model</a:t>
            </a:r>
            <a:endParaRPr lang="en-US" dirty="0"/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656386"/>
              </p:ext>
            </p:extLst>
          </p:nvPr>
        </p:nvGraphicFramePr>
        <p:xfrm>
          <a:off x="585269" y="2710661"/>
          <a:ext cx="727352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0952"/>
                <a:gridCol w="2191837"/>
                <a:gridCol w="1752942"/>
                <a:gridCol w="142779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P-Unit (user-id)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Topic: Entertainment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Topic: Education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Topic: Other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 millions of users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157305"/>
              </p:ext>
            </p:extLst>
          </p:nvPr>
        </p:nvGraphicFramePr>
        <p:xfrm>
          <a:off x="585269" y="4740641"/>
          <a:ext cx="727352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0952"/>
                <a:gridCol w="2191837"/>
                <a:gridCol w="1752942"/>
                <a:gridCol w="142779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Sites (URL)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Topic: Entertainment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Topic: Education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Topic: Other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 millions of sites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1311463" y="1417638"/>
            <a:ext cx="560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simplicity: </a:t>
            </a:r>
            <a:r>
              <a:rPr lang="en-US" b="1" dirty="0" smtClean="0"/>
              <a:t>3 </a:t>
            </a:r>
            <a:r>
              <a:rPr lang="en-US" b="1" dirty="0" smtClean="0"/>
              <a:t>topics</a:t>
            </a:r>
            <a:endParaRPr lang="en-US" b="1" dirty="0" smtClean="0"/>
          </a:p>
          <a:p>
            <a:r>
              <a:rPr lang="en-US" dirty="0" smtClean="0"/>
              <a:t>User interests are measured by </a:t>
            </a:r>
            <a:r>
              <a:rPr lang="en-US" b="1" dirty="0" smtClean="0"/>
              <a:t>3 topics</a:t>
            </a:r>
          </a:p>
          <a:p>
            <a:r>
              <a:rPr lang="en-US" dirty="0" smtClean="0"/>
              <a:t>Website contents are measured by the same </a:t>
            </a:r>
            <a:r>
              <a:rPr lang="en-US" b="1" dirty="0" smtClean="0"/>
              <a:t>3 topics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9419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5537"/>
            <a:ext cx="9144000" cy="56802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27998" y="1156032"/>
            <a:ext cx="345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1052 users </a:t>
            </a:r>
          </a:p>
          <a:p>
            <a:r>
              <a:rPr lang="en-US" dirty="0" smtClean="0"/>
              <a:t>6 clusters </a:t>
            </a:r>
          </a:p>
          <a:p>
            <a:r>
              <a:rPr lang="en-US" dirty="0" smtClean="0"/>
              <a:t>2 dimensional interest space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27998" y="2296368"/>
            <a:ext cx="345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23 sites</a:t>
            </a:r>
          </a:p>
          <a:p>
            <a:r>
              <a:rPr lang="en-US" dirty="0" smtClean="0"/>
              <a:t>4 clusters </a:t>
            </a:r>
          </a:p>
          <a:p>
            <a:r>
              <a:rPr lang="en-US" dirty="0" smtClean="0"/>
              <a:t>2 dimensional content space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0243" y="80839"/>
            <a:ext cx="8213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Synthetic user and site data in the </a:t>
            </a:r>
            <a:r>
              <a:rPr lang="en-US" dirty="0" smtClean="0"/>
              <a:t>2-d topic space.</a:t>
            </a:r>
          </a:p>
          <a:p>
            <a:r>
              <a:rPr lang="en-US" dirty="0" smtClean="0"/>
              <a:t>Users </a:t>
            </a:r>
            <a:r>
              <a:rPr lang="en-US" dirty="0" smtClean="0"/>
              <a:t>interested in a topic are more likely to visit sites focusing on the </a:t>
            </a:r>
            <a:r>
              <a:rPr lang="en-US" dirty="0" smtClean="0"/>
              <a:t>topic.</a:t>
            </a:r>
          </a:p>
          <a:p>
            <a:r>
              <a:rPr lang="en-US" dirty="0"/>
              <a:t>Color indicates composition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596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2034"/>
            <a:ext cx="9144000" cy="61374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3061" y="1110307"/>
            <a:ext cx="5596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probability of a user visiting a site is proportional to </a:t>
            </a:r>
            <a:r>
              <a:rPr lang="en-US" b="1" i="1" dirty="0" smtClean="0"/>
              <a:t>1/distance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 width of the edge represents the probability.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0244" y="232702"/>
            <a:ext cx="632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Relation between users and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943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7584</TotalTime>
  <Words>2792</Words>
  <Application>Microsoft Macintosh PowerPoint</Application>
  <PresentationFormat>On-screen Show (4:3)</PresentationFormat>
  <Paragraphs>771</Paragraphs>
  <Slides>39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A Gentle Introduction to Clustering</vt:lpstr>
      <vt:lpstr>Two fundamental Questions about Clustering</vt:lpstr>
      <vt:lpstr>Two fundamental Questions about Clustering</vt:lpstr>
      <vt:lpstr>Two fundamental Questions about Clustering</vt:lpstr>
      <vt:lpstr>PowerPoint Presentation</vt:lpstr>
      <vt:lpstr>PowerPoint Presentation</vt:lpstr>
      <vt:lpstr>A Simple Synthetic Topic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Singular Value Decomposition</vt:lpstr>
      <vt:lpstr>Low Rank Approximation Linear Dimension Reduction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Many Clusters Are There?</vt:lpstr>
      <vt:lpstr>Generated by Two Bivariate Gaussian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NBA Playing Styles</vt:lpstr>
      <vt:lpstr>Topological Map of NBA Players</vt:lpstr>
      <vt:lpstr>Topology</vt:lpstr>
      <vt:lpstr>Comparing Clustering Analysis with Topological Data Analysis</vt:lpstr>
      <vt:lpstr>Topological Representation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Yongjia Wang</dc:creator>
  <cp:lastModifiedBy>Yongjia Wang</cp:lastModifiedBy>
  <cp:revision>1527</cp:revision>
  <dcterms:created xsi:type="dcterms:W3CDTF">2014-03-20T16:36:54Z</dcterms:created>
  <dcterms:modified xsi:type="dcterms:W3CDTF">2014-03-25T23:50:30Z</dcterms:modified>
</cp:coreProperties>
</file>